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6"/>
  </p:notesMasterIdLst>
  <p:sldIdLst>
    <p:sldId id="256" r:id="rId2"/>
    <p:sldId id="257" r:id="rId3"/>
    <p:sldId id="258" r:id="rId4"/>
    <p:sldId id="266" r:id="rId5"/>
    <p:sldId id="267" r:id="rId6"/>
    <p:sldId id="260" r:id="rId7"/>
    <p:sldId id="270" r:id="rId8"/>
    <p:sldId id="261" r:id="rId9"/>
    <p:sldId id="292" r:id="rId10"/>
    <p:sldId id="268" r:id="rId11"/>
    <p:sldId id="262" r:id="rId12"/>
    <p:sldId id="263" r:id="rId13"/>
    <p:sldId id="264" r:id="rId14"/>
    <p:sldId id="294" r:id="rId15"/>
    <p:sldId id="269" r:id="rId16"/>
    <p:sldId id="295" r:id="rId17"/>
    <p:sldId id="271" r:id="rId18"/>
    <p:sldId id="272" r:id="rId19"/>
    <p:sldId id="291" r:id="rId20"/>
    <p:sldId id="273" r:id="rId21"/>
    <p:sldId id="274" r:id="rId22"/>
    <p:sldId id="275" r:id="rId23"/>
    <p:sldId id="276" r:id="rId24"/>
    <p:sldId id="282" r:id="rId25"/>
    <p:sldId id="283" r:id="rId26"/>
    <p:sldId id="284" r:id="rId27"/>
    <p:sldId id="285" r:id="rId28"/>
    <p:sldId id="286" r:id="rId29"/>
    <p:sldId id="287" r:id="rId30"/>
    <p:sldId id="277" r:id="rId31"/>
    <p:sldId id="278" r:id="rId32"/>
    <p:sldId id="279" r:id="rId33"/>
    <p:sldId id="289" r:id="rId34"/>
    <p:sldId id="290" r:id="rId35"/>
  </p:sldIdLst>
  <p:sldSz cx="14630400" cy="8229600"/>
  <p:notesSz cx="8229600" cy="14630400"/>
  <p:embeddedFontLst>
    <p:embeddedFont>
      <p:font typeface="Instrument Sans Medium" panose="020B0604020202020204" charset="0"/>
      <p:regular r:id="rId37"/>
    </p:embeddedFont>
    <p:embeddedFont>
      <p:font typeface="Instrument Sans Semi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48" d="100"/>
          <a:sy n="48" d="100"/>
        </p:scale>
        <p:origin x="9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43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I told you that the </a:t>
            </a:r>
            <a:r>
              <a:rPr lang="en-US" b="1" dirty="0"/>
              <a:t>most advanced data storage system in the world</a:t>
            </a:r>
            <a:r>
              <a:rPr lang="en-US" dirty="0"/>
              <a:t> is not built by humans, but by nature?</a:t>
            </a:r>
            <a:br>
              <a:rPr lang="en-US" dirty="0"/>
            </a:br>
            <a:r>
              <a:rPr lang="en-US" dirty="0"/>
              <a:t>It’s more compact than any chip, more energy-efficient than any server, and it has been running for over 3 billion years without a full shutdown.</a:t>
            </a:r>
          </a:p>
          <a:p>
            <a:r>
              <a:rPr lang="en-US" dirty="0"/>
              <a:t>This system is called </a:t>
            </a:r>
            <a:r>
              <a:rPr lang="en-US" b="1" dirty="0"/>
              <a:t>DNA</a:t>
            </a:r>
            <a:r>
              <a:rPr lang="en-US" dirty="0"/>
              <a:t> — and along with </a:t>
            </a:r>
            <a:r>
              <a:rPr lang="en-US" b="1" dirty="0"/>
              <a:t>RNA</a:t>
            </a:r>
            <a:r>
              <a:rPr lang="en-US" dirty="0"/>
              <a:t>, it forms the molecular blueprint of life.”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D9414-0E08-87E1-7557-5782A3685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8FF024-96CB-D20C-CA78-8C5E7F420C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317C1-A49E-A575-21D6-42B7077A3F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46B5F4-63F0-1EFA-4F18-DD3170468EF8}"/>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380649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amount of energy needed for a reactant to undergo a chemical reaction is called activation energy. </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Analogy</a:t>
            </a:r>
            <a:r>
              <a:rPr lang="en-US" dirty="0"/>
              <a:t>: If you think of a blueprint:</a:t>
            </a:r>
          </a:p>
          <a:p>
            <a:r>
              <a:rPr lang="en-US" dirty="0"/>
              <a:t>Paper = sugar-phosphate backbone</a:t>
            </a:r>
          </a:p>
          <a:p>
            <a:r>
              <a:rPr lang="en-US" dirty="0"/>
              <a:t>Ink = nitrogenous bases</a:t>
            </a:r>
          </a:p>
          <a:p>
            <a:r>
              <a:rPr lang="en-US" dirty="0"/>
              <a:t>Pages bound together = phosphate linkages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6"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hyperlink" Target="https://youtu.be/whV_CkKT7F0"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gbSIBhFwQ4s"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1" y="2518652"/>
            <a:ext cx="7556421" cy="2126337"/>
          </a:xfrm>
          <a:prstGeom prst="rect">
            <a:avLst/>
          </a:prstGeom>
          <a:noFill/>
          <a:ln/>
        </p:spPr>
        <p:txBody>
          <a:bodyPr wrap="square" lIns="0" tIns="0" rIns="0" bIns="0" rtlCol="0" anchor="t"/>
          <a:lstStyle/>
          <a:p>
            <a:pPr>
              <a:lnSpc>
                <a:spcPts val="5551"/>
              </a:lnSpc>
            </a:pPr>
            <a:r>
              <a:rPr lang="en-US" sz="4800" dirty="0">
                <a:solidFill>
                  <a:srgbClr val="091C53"/>
                </a:solidFill>
                <a:ea typeface="Instrument Sans Semi Bold" pitchFamily="34" charset="-122"/>
                <a:cs typeface="Instrument Sans Semi Bold" pitchFamily="34" charset="-120"/>
              </a:rPr>
              <a:t>Unraveling Life's Blueprint: An Introduction to Nucleic Acids</a:t>
            </a:r>
            <a:endParaRPr lang="en-US" sz="4800" dirty="0"/>
          </a:p>
        </p:txBody>
      </p:sp>
      <p:sp>
        <p:nvSpPr>
          <p:cNvPr id="4" name="Text 1"/>
          <p:cNvSpPr/>
          <p:nvPr/>
        </p:nvSpPr>
        <p:spPr>
          <a:xfrm>
            <a:off x="6280191" y="4985148"/>
            <a:ext cx="7556421" cy="725805"/>
          </a:xfrm>
          <a:prstGeom prst="rect">
            <a:avLst/>
          </a:prstGeom>
          <a:noFill/>
          <a:ln/>
        </p:spPr>
        <p:txBody>
          <a:bodyPr wrap="square" lIns="0" tIns="0" rIns="0" bIns="0" rtlCol="0" anchor="t"/>
          <a:lstStyle/>
          <a:p>
            <a:pPr>
              <a:lnSpc>
                <a:spcPts val="2851"/>
              </a:lnSpc>
            </a:pPr>
            <a:r>
              <a:rPr lang="en-US" dirty="0">
                <a:solidFill>
                  <a:srgbClr val="1E3063"/>
                </a:solidFill>
                <a:ea typeface="Instrument Sans Medium" pitchFamily="34" charset="-122"/>
                <a:cs typeface="Instrument Sans Medium" pitchFamily="34" charset="-120"/>
              </a:rPr>
              <a:t>Explore the fundamental molecules that dictate life's processes, from genetic inheritance to protein synthesis.</a:t>
            </a:r>
            <a:endParaRPr lang="en-US" dirty="0"/>
          </a:p>
        </p:txBody>
      </p:sp>
      <p:sp>
        <p:nvSpPr>
          <p:cNvPr id="5" name="Rectangle 4">
            <a:extLst>
              <a:ext uri="{FF2B5EF4-FFF2-40B4-BE49-F238E27FC236}">
                <a16:creationId xmlns:a16="http://schemas.microsoft.com/office/drawing/2014/main" id="{6605D9BF-162E-E801-277C-C825E15ED388}"/>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4" y="1045845"/>
            <a:ext cx="7764780" cy="708779"/>
          </a:xfrm>
          <a:prstGeom prst="rect">
            <a:avLst/>
          </a:prstGeom>
          <a:noFill/>
          <a:ln/>
        </p:spPr>
        <p:txBody>
          <a:bodyPr wrap="none" lIns="0" tIns="0" rIns="0" bIns="0" rtlCol="0" anchor="t"/>
          <a:lstStyle/>
          <a:p>
            <a:pPr>
              <a:lnSpc>
                <a:spcPts val="5551"/>
              </a:lnSpc>
            </a:pPr>
            <a:r>
              <a:rPr lang="en-US" sz="4000" dirty="0">
                <a:solidFill>
                  <a:srgbClr val="091C53"/>
                </a:solidFill>
                <a:ea typeface="Instrument Sans Semi Bold" pitchFamily="34" charset="-122"/>
                <a:cs typeface="Instrument Sans Semi Bold" pitchFamily="34" charset="-120"/>
              </a:rPr>
              <a:t>Types of RNA and Their Roles</a:t>
            </a:r>
            <a:endParaRPr lang="en-US" sz="4000" dirty="0"/>
          </a:p>
        </p:txBody>
      </p:sp>
      <p:sp>
        <p:nvSpPr>
          <p:cNvPr id="3" name="Text 1"/>
          <p:cNvSpPr/>
          <p:nvPr/>
        </p:nvSpPr>
        <p:spPr>
          <a:xfrm>
            <a:off x="793791" y="2208257"/>
            <a:ext cx="13042821" cy="362903"/>
          </a:xfrm>
          <a:prstGeom prst="rect">
            <a:avLst/>
          </a:prstGeom>
          <a:noFill/>
          <a:ln/>
        </p:spPr>
        <p:txBody>
          <a:bodyPr wrap="non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RNA exists in several forms, each playing a specialized role in gene expression and protein synthesis.</a:t>
            </a:r>
            <a:endParaRPr lang="en-US" sz="2000" dirty="0"/>
          </a:p>
        </p:txBody>
      </p:sp>
      <p:pic>
        <p:nvPicPr>
          <p:cNvPr id="4" name="Image 0" descr="preencoded.png"/>
          <p:cNvPicPr>
            <a:picLocks noChangeAspect="1"/>
          </p:cNvPicPr>
          <p:nvPr/>
        </p:nvPicPr>
        <p:blipFill>
          <a:blip r:embed="rId3"/>
          <a:stretch>
            <a:fillRect/>
          </a:stretch>
        </p:blipFill>
        <p:spPr>
          <a:xfrm>
            <a:off x="793791" y="2826307"/>
            <a:ext cx="566976" cy="566976"/>
          </a:xfrm>
          <a:prstGeom prst="rect">
            <a:avLst/>
          </a:prstGeom>
        </p:spPr>
      </p:pic>
      <p:sp>
        <p:nvSpPr>
          <p:cNvPr id="5" name="Text 2"/>
          <p:cNvSpPr/>
          <p:nvPr/>
        </p:nvSpPr>
        <p:spPr>
          <a:xfrm>
            <a:off x="1644257" y="2960965"/>
            <a:ext cx="3294817"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Messenger RNA (mRNA)</a:t>
            </a:r>
            <a:endParaRPr lang="en-US" sz="2800" dirty="0"/>
          </a:p>
        </p:txBody>
      </p:sp>
      <p:sp>
        <p:nvSpPr>
          <p:cNvPr id="6" name="Text 3"/>
          <p:cNvSpPr/>
          <p:nvPr/>
        </p:nvSpPr>
        <p:spPr>
          <a:xfrm>
            <a:off x="1644257" y="3451384"/>
            <a:ext cx="5529143" cy="1451611"/>
          </a:xfrm>
          <a:prstGeom prst="rect">
            <a:avLst/>
          </a:prstGeom>
          <a:noFill/>
          <a:ln/>
        </p:spPr>
        <p:txBody>
          <a:bodyPr wrap="square" lIns="0" tIns="0" rIns="0" bIns="0" rtlCol="0" anchor="t"/>
          <a:lstStyle/>
          <a:p>
            <a:pPr>
              <a:lnSpc>
                <a:spcPts val="2851"/>
              </a:lnSpc>
            </a:pPr>
            <a:r>
              <a:rPr lang="en-US" sz="2000" dirty="0">
                <a:solidFill>
                  <a:srgbClr val="1E3063"/>
                </a:solidFill>
                <a:highlight>
                  <a:srgbClr val="FFFF00"/>
                </a:highlight>
                <a:ea typeface="Instrument Sans Medium" pitchFamily="34" charset="-122"/>
                <a:cs typeface="Instrument Sans Medium" pitchFamily="34" charset="-120"/>
              </a:rPr>
              <a:t>Carries genetic instructions </a:t>
            </a:r>
            <a:r>
              <a:rPr lang="en-US" sz="2000" dirty="0">
                <a:solidFill>
                  <a:srgbClr val="1E3063"/>
                </a:solidFill>
                <a:ea typeface="Instrument Sans Medium" pitchFamily="34" charset="-122"/>
                <a:cs typeface="Instrument Sans Medium" pitchFamily="34" charset="-120"/>
              </a:rPr>
              <a:t>from DNA to ribosomes for protein synthesis. Undergoes post-transcriptional processing in eukaryotes (5' cap, poly-A tail).</a:t>
            </a:r>
            <a:endParaRPr lang="en-US" sz="2000" dirty="0"/>
          </a:p>
        </p:txBody>
      </p:sp>
      <p:pic>
        <p:nvPicPr>
          <p:cNvPr id="7" name="Image 1" descr="preencoded.png"/>
          <p:cNvPicPr>
            <a:picLocks noChangeAspect="1"/>
          </p:cNvPicPr>
          <p:nvPr/>
        </p:nvPicPr>
        <p:blipFill>
          <a:blip r:embed="rId4"/>
          <a:stretch>
            <a:fillRect/>
          </a:stretch>
        </p:blipFill>
        <p:spPr>
          <a:xfrm>
            <a:off x="7456884" y="2826307"/>
            <a:ext cx="566976" cy="566976"/>
          </a:xfrm>
          <a:prstGeom prst="rect">
            <a:avLst/>
          </a:prstGeom>
        </p:spPr>
      </p:pic>
      <p:sp>
        <p:nvSpPr>
          <p:cNvPr id="8" name="Text 4"/>
          <p:cNvSpPr/>
          <p:nvPr/>
        </p:nvSpPr>
        <p:spPr>
          <a:xfrm>
            <a:off x="8307349" y="2960965"/>
            <a:ext cx="2835235"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Transfer RNA (tRNA)</a:t>
            </a:r>
            <a:endParaRPr lang="en-US" sz="2800" dirty="0"/>
          </a:p>
        </p:txBody>
      </p:sp>
      <p:sp>
        <p:nvSpPr>
          <p:cNvPr id="9" name="Text 5"/>
          <p:cNvSpPr/>
          <p:nvPr/>
        </p:nvSpPr>
        <p:spPr>
          <a:xfrm>
            <a:off x="8307353" y="3451387"/>
            <a:ext cx="5529263" cy="1088708"/>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Translates mRNA sequences into proteins </a:t>
            </a:r>
            <a:r>
              <a:rPr lang="en-US" sz="2000" dirty="0">
                <a:solidFill>
                  <a:srgbClr val="1E3063"/>
                </a:solidFill>
                <a:highlight>
                  <a:srgbClr val="FFFF00"/>
                </a:highlight>
                <a:ea typeface="Instrument Sans Medium" pitchFamily="34" charset="-122"/>
                <a:cs typeface="Instrument Sans Medium" pitchFamily="34" charset="-120"/>
              </a:rPr>
              <a:t>by carrying specific amino acids</a:t>
            </a:r>
            <a:r>
              <a:rPr lang="en-US" sz="2000" dirty="0">
                <a:solidFill>
                  <a:srgbClr val="1E3063"/>
                </a:solidFill>
                <a:ea typeface="Instrument Sans Medium" pitchFamily="34" charset="-122"/>
                <a:cs typeface="Instrument Sans Medium" pitchFamily="34" charset="-120"/>
              </a:rPr>
              <a:t> to the ribosome, guided by its anticodon arm.</a:t>
            </a:r>
            <a:endParaRPr lang="en-US" sz="2000" dirty="0"/>
          </a:p>
        </p:txBody>
      </p:sp>
      <p:pic>
        <p:nvPicPr>
          <p:cNvPr id="10" name="Image 2" descr="preencoded.png"/>
          <p:cNvPicPr>
            <a:picLocks noChangeAspect="1"/>
          </p:cNvPicPr>
          <p:nvPr/>
        </p:nvPicPr>
        <p:blipFill>
          <a:blip r:embed="rId5"/>
          <a:stretch>
            <a:fillRect/>
          </a:stretch>
        </p:blipFill>
        <p:spPr>
          <a:xfrm>
            <a:off x="793791" y="5469969"/>
            <a:ext cx="566976" cy="566976"/>
          </a:xfrm>
          <a:prstGeom prst="rect">
            <a:avLst/>
          </a:prstGeom>
        </p:spPr>
      </p:pic>
      <p:sp>
        <p:nvSpPr>
          <p:cNvPr id="11" name="Text 6"/>
          <p:cNvSpPr/>
          <p:nvPr/>
        </p:nvSpPr>
        <p:spPr>
          <a:xfrm>
            <a:off x="1644257" y="5604629"/>
            <a:ext cx="3069551"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Ribosomal RNA (rRNA)</a:t>
            </a:r>
            <a:endParaRPr lang="en-US" sz="2800" dirty="0"/>
          </a:p>
        </p:txBody>
      </p:sp>
      <p:sp>
        <p:nvSpPr>
          <p:cNvPr id="12" name="Text 7"/>
          <p:cNvSpPr/>
          <p:nvPr/>
        </p:nvSpPr>
        <p:spPr>
          <a:xfrm>
            <a:off x="1644257" y="6095051"/>
            <a:ext cx="5529143" cy="1088708"/>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Forms the </a:t>
            </a:r>
            <a:r>
              <a:rPr lang="en-US" sz="2000" dirty="0">
                <a:solidFill>
                  <a:srgbClr val="1E3063"/>
                </a:solidFill>
                <a:highlight>
                  <a:srgbClr val="FFFF00"/>
                </a:highlight>
                <a:ea typeface="Instrument Sans Medium" pitchFamily="34" charset="-122"/>
                <a:cs typeface="Instrument Sans Medium" pitchFamily="34" charset="-120"/>
              </a:rPr>
              <a:t>structural and catalytic core of ribosomes</a:t>
            </a:r>
            <a:r>
              <a:rPr lang="en-US" sz="2000" dirty="0">
                <a:solidFill>
                  <a:srgbClr val="1E3063"/>
                </a:solidFill>
                <a:ea typeface="Instrument Sans Medium" pitchFamily="34" charset="-122"/>
                <a:cs typeface="Instrument Sans Medium" pitchFamily="34" charset="-120"/>
              </a:rPr>
              <a:t>, essential for protein synthesis. Ribosomes have A, P, and E sites for tRNA binding.</a:t>
            </a:r>
            <a:endParaRPr lang="en-US" sz="2000" dirty="0"/>
          </a:p>
        </p:txBody>
      </p:sp>
      <p:pic>
        <p:nvPicPr>
          <p:cNvPr id="13" name="Image 3" descr="preencoded.png"/>
          <p:cNvPicPr>
            <a:picLocks noChangeAspect="1"/>
          </p:cNvPicPr>
          <p:nvPr/>
        </p:nvPicPr>
        <p:blipFill>
          <a:blip r:embed="rId6"/>
          <a:stretch>
            <a:fillRect/>
          </a:stretch>
        </p:blipFill>
        <p:spPr>
          <a:xfrm>
            <a:off x="7456884" y="5469969"/>
            <a:ext cx="566976" cy="566976"/>
          </a:xfrm>
          <a:prstGeom prst="rect">
            <a:avLst/>
          </a:prstGeom>
        </p:spPr>
      </p:pic>
      <p:sp>
        <p:nvSpPr>
          <p:cNvPr id="14" name="Text 8"/>
          <p:cNvSpPr/>
          <p:nvPr/>
        </p:nvSpPr>
        <p:spPr>
          <a:xfrm>
            <a:off x="8307349" y="5604629"/>
            <a:ext cx="2835235"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MicroRNA (miRNA)</a:t>
            </a:r>
            <a:endParaRPr lang="en-US" sz="2800" dirty="0"/>
          </a:p>
        </p:txBody>
      </p:sp>
      <p:sp>
        <p:nvSpPr>
          <p:cNvPr id="15" name="Text 9"/>
          <p:cNvSpPr/>
          <p:nvPr/>
        </p:nvSpPr>
        <p:spPr>
          <a:xfrm>
            <a:off x="8307353" y="6095051"/>
            <a:ext cx="5529263" cy="1088708"/>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Small, non-coding RNA molecules that regulate gene expression by binding to target mRNA and </a:t>
            </a:r>
            <a:r>
              <a:rPr lang="en-US" sz="2000" dirty="0">
                <a:solidFill>
                  <a:srgbClr val="1E3063"/>
                </a:solidFill>
                <a:highlight>
                  <a:srgbClr val="FFFF00"/>
                </a:highlight>
                <a:ea typeface="Instrument Sans Medium" pitchFamily="34" charset="-122"/>
                <a:cs typeface="Instrument Sans Medium" pitchFamily="34" charset="-120"/>
              </a:rPr>
              <a:t>inhibiting protein production.</a:t>
            </a:r>
            <a:endParaRPr lang="en-US" sz="2000" dirty="0">
              <a:highlight>
                <a:srgbClr val="FFFF00"/>
              </a:highlight>
            </a:endParaRPr>
          </a:p>
        </p:txBody>
      </p:sp>
      <p:sp>
        <p:nvSpPr>
          <p:cNvPr id="16" name="Rectangle 15">
            <a:extLst>
              <a:ext uri="{FF2B5EF4-FFF2-40B4-BE49-F238E27FC236}">
                <a16:creationId xmlns:a16="http://schemas.microsoft.com/office/drawing/2014/main" id="{46496065-5BDF-DFD2-93D6-F5E6B2D2901B}"/>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1" y="1644015"/>
            <a:ext cx="5273040" cy="566976"/>
          </a:xfrm>
          <a:prstGeom prst="rect">
            <a:avLst/>
          </a:prstGeom>
          <a:noFill/>
          <a:ln/>
        </p:spPr>
        <p:txBody>
          <a:bodyPr wrap="none" lIns="0" tIns="0" rIns="0" bIns="0" rtlCol="0" anchor="t"/>
          <a:lstStyle/>
          <a:p>
            <a:pPr>
              <a:lnSpc>
                <a:spcPts val="4451"/>
              </a:lnSpc>
            </a:pPr>
            <a:r>
              <a:rPr lang="en-US" sz="4000" dirty="0">
                <a:solidFill>
                  <a:srgbClr val="091C53"/>
                </a:solidFill>
                <a:ea typeface="Instrument Sans Semi Bold" pitchFamily="34" charset="-122"/>
                <a:cs typeface="Instrument Sans Semi Bold" pitchFamily="34" charset="-120"/>
              </a:rPr>
              <a:t>Messenger RNA (mRNA)</a:t>
            </a:r>
            <a:endParaRPr lang="en-US" sz="4000" dirty="0"/>
          </a:p>
        </p:txBody>
      </p:sp>
      <p:sp>
        <p:nvSpPr>
          <p:cNvPr id="3" name="Text 1"/>
          <p:cNvSpPr/>
          <p:nvPr/>
        </p:nvSpPr>
        <p:spPr>
          <a:xfrm>
            <a:off x="793791" y="2664622"/>
            <a:ext cx="13042821" cy="1088708"/>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mRNA acts as a crucial bridge, carrying genetic instructions from </a:t>
            </a:r>
            <a:r>
              <a:rPr lang="en-US" sz="2000" dirty="0">
                <a:solidFill>
                  <a:srgbClr val="1E3063"/>
                </a:solidFill>
                <a:highlight>
                  <a:srgbClr val="FFFF00"/>
                </a:highlight>
                <a:ea typeface="Instrument Sans Medium" pitchFamily="34" charset="-122"/>
                <a:cs typeface="Instrument Sans Medium" pitchFamily="34" charset="-120"/>
              </a:rPr>
              <a:t>DNA to the ribosomes for protein synthesis</a:t>
            </a:r>
            <a:r>
              <a:rPr lang="en-US" sz="2000" dirty="0">
                <a:solidFill>
                  <a:srgbClr val="1E3063"/>
                </a:solidFill>
                <a:ea typeface="Instrument Sans Medium" pitchFamily="34" charset="-122"/>
                <a:cs typeface="Instrument Sans Medium" pitchFamily="34" charset="-120"/>
              </a:rPr>
              <a:t>. In prokaryotes, mRNA can directly initiate protein synthesis. Eukaryotic pre-mRNA, however, undergoes post-transcriptional modifications, including 5' capping and 3' poly-A tail addition, to ensure stability and efficient translation.</a:t>
            </a:r>
            <a:endParaRPr lang="en-US" sz="2000" dirty="0"/>
          </a:p>
        </p:txBody>
      </p:sp>
      <p:pic>
        <p:nvPicPr>
          <p:cNvPr id="4" name="Image 0" descr="preencoded.png"/>
          <p:cNvPicPr>
            <a:picLocks noChangeAspect="1"/>
          </p:cNvPicPr>
          <p:nvPr/>
        </p:nvPicPr>
        <p:blipFill>
          <a:blip r:embed="rId3"/>
          <a:stretch>
            <a:fillRect/>
          </a:stretch>
        </p:blipFill>
        <p:spPr>
          <a:xfrm>
            <a:off x="793794" y="4443376"/>
            <a:ext cx="4347567" cy="907256"/>
          </a:xfrm>
          <a:prstGeom prst="rect">
            <a:avLst/>
          </a:prstGeom>
        </p:spPr>
      </p:pic>
      <p:sp>
        <p:nvSpPr>
          <p:cNvPr id="5" name="Text 2"/>
          <p:cNvSpPr/>
          <p:nvPr/>
        </p:nvSpPr>
        <p:spPr>
          <a:xfrm>
            <a:off x="1020605" y="5577447"/>
            <a:ext cx="2835235"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Information Carrier</a:t>
            </a:r>
            <a:endParaRPr lang="en-US" sz="2800" dirty="0"/>
          </a:p>
        </p:txBody>
      </p:sp>
      <p:sp>
        <p:nvSpPr>
          <p:cNvPr id="6" name="Text 3"/>
          <p:cNvSpPr/>
          <p:nvPr/>
        </p:nvSpPr>
        <p:spPr>
          <a:xfrm>
            <a:off x="1020605" y="6067869"/>
            <a:ext cx="3893939" cy="362903"/>
          </a:xfrm>
          <a:prstGeom prst="rect">
            <a:avLst/>
          </a:prstGeom>
          <a:noFill/>
          <a:ln/>
        </p:spPr>
        <p:txBody>
          <a:bodyPr wrap="non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Translates genetic code from DNA.</a:t>
            </a:r>
            <a:endParaRPr lang="en-US" sz="2000" dirty="0"/>
          </a:p>
        </p:txBody>
      </p:sp>
      <p:pic>
        <p:nvPicPr>
          <p:cNvPr id="7" name="Image 1" descr="preencoded.png"/>
          <p:cNvPicPr>
            <a:picLocks noChangeAspect="1"/>
          </p:cNvPicPr>
          <p:nvPr/>
        </p:nvPicPr>
        <p:blipFill>
          <a:blip r:embed="rId4"/>
          <a:stretch>
            <a:fillRect/>
          </a:stretch>
        </p:blipFill>
        <p:spPr>
          <a:xfrm>
            <a:off x="5141361" y="4443376"/>
            <a:ext cx="4347567" cy="907256"/>
          </a:xfrm>
          <a:prstGeom prst="rect">
            <a:avLst/>
          </a:prstGeom>
        </p:spPr>
      </p:pic>
      <p:sp>
        <p:nvSpPr>
          <p:cNvPr id="8" name="Text 4"/>
          <p:cNvSpPr/>
          <p:nvPr/>
        </p:nvSpPr>
        <p:spPr>
          <a:xfrm>
            <a:off x="5368171" y="5577447"/>
            <a:ext cx="2940011"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Prokaryotic Simplicity</a:t>
            </a:r>
            <a:endParaRPr lang="en-US" sz="2800" dirty="0"/>
          </a:p>
        </p:txBody>
      </p:sp>
      <p:sp>
        <p:nvSpPr>
          <p:cNvPr id="9" name="Text 5"/>
          <p:cNvSpPr/>
          <p:nvPr/>
        </p:nvSpPr>
        <p:spPr>
          <a:xfrm>
            <a:off x="5368172" y="6067866"/>
            <a:ext cx="3893939" cy="725805"/>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Direct translation without modification.</a:t>
            </a:r>
            <a:endParaRPr lang="en-US" sz="2000" dirty="0"/>
          </a:p>
        </p:txBody>
      </p:sp>
      <p:pic>
        <p:nvPicPr>
          <p:cNvPr id="10" name="Image 2" descr="preencoded.png"/>
          <p:cNvPicPr>
            <a:picLocks noChangeAspect="1"/>
          </p:cNvPicPr>
          <p:nvPr/>
        </p:nvPicPr>
        <p:blipFill>
          <a:blip r:embed="rId5"/>
          <a:stretch>
            <a:fillRect/>
          </a:stretch>
        </p:blipFill>
        <p:spPr>
          <a:xfrm>
            <a:off x="9488929" y="4443376"/>
            <a:ext cx="4347567" cy="907256"/>
          </a:xfrm>
          <a:prstGeom prst="rect">
            <a:avLst/>
          </a:prstGeom>
        </p:spPr>
      </p:pic>
      <p:sp>
        <p:nvSpPr>
          <p:cNvPr id="11" name="Text 6"/>
          <p:cNvSpPr/>
          <p:nvPr/>
        </p:nvSpPr>
        <p:spPr>
          <a:xfrm>
            <a:off x="9715737" y="5577447"/>
            <a:ext cx="2948227"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Eukaryotic Maturation</a:t>
            </a:r>
            <a:endParaRPr lang="en-US" sz="2800" dirty="0"/>
          </a:p>
        </p:txBody>
      </p:sp>
      <p:sp>
        <p:nvSpPr>
          <p:cNvPr id="12" name="Text 7"/>
          <p:cNvSpPr/>
          <p:nvPr/>
        </p:nvSpPr>
        <p:spPr>
          <a:xfrm>
            <a:off x="9715739" y="6067866"/>
            <a:ext cx="3893939" cy="725805"/>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Requires 5' cap and poly-A tail for stability and recognition.</a:t>
            </a:r>
            <a:endParaRPr lang="en-US" sz="2000" dirty="0"/>
          </a:p>
        </p:txBody>
      </p:sp>
      <p:sp>
        <p:nvSpPr>
          <p:cNvPr id="13" name="Rectangle 12">
            <a:extLst>
              <a:ext uri="{FF2B5EF4-FFF2-40B4-BE49-F238E27FC236}">
                <a16:creationId xmlns:a16="http://schemas.microsoft.com/office/drawing/2014/main" id="{1AF19A31-9D0C-5A0C-146D-C1F36EB57A7C}"/>
              </a:ext>
            </a:extLst>
          </p:cNvPr>
          <p:cNvSpPr/>
          <p:nvPr/>
        </p:nvSpPr>
        <p:spPr>
          <a:xfrm>
            <a:off x="12779299" y="7616282"/>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5329" y="569837"/>
            <a:ext cx="4145043" cy="518041"/>
          </a:xfrm>
          <a:prstGeom prst="rect">
            <a:avLst/>
          </a:prstGeom>
          <a:noFill/>
          <a:ln/>
        </p:spPr>
        <p:txBody>
          <a:bodyPr wrap="none" lIns="0" tIns="0" rIns="0" bIns="0" rtlCol="0" anchor="t"/>
          <a:lstStyle/>
          <a:p>
            <a:pPr>
              <a:lnSpc>
                <a:spcPts val="4051"/>
              </a:lnSpc>
            </a:pPr>
            <a:r>
              <a:rPr lang="en-US" sz="4400" dirty="0">
                <a:solidFill>
                  <a:srgbClr val="091C53"/>
                </a:solidFill>
                <a:ea typeface="Instrument Sans Semi Bold" pitchFamily="34" charset="-122"/>
                <a:cs typeface="Instrument Sans Semi Bold" pitchFamily="34" charset="-120"/>
              </a:rPr>
              <a:t>Transfer RNA (tRNA)</a:t>
            </a:r>
            <a:endParaRPr lang="en-US" sz="4400" dirty="0"/>
          </a:p>
        </p:txBody>
      </p:sp>
      <p:sp>
        <p:nvSpPr>
          <p:cNvPr id="3" name="Text 1"/>
          <p:cNvSpPr/>
          <p:nvPr/>
        </p:nvSpPr>
        <p:spPr>
          <a:xfrm>
            <a:off x="725334" y="1502335"/>
            <a:ext cx="13001818" cy="2032602"/>
          </a:xfrm>
          <a:prstGeom prst="rect">
            <a:avLst/>
          </a:prstGeom>
          <a:noFill/>
          <a:ln/>
        </p:spPr>
        <p:txBody>
          <a:bodyPr wrap="square" lIns="0" tIns="0" rIns="0" bIns="0" rtlCol="0" anchor="t"/>
          <a:lstStyle/>
          <a:p>
            <a:pPr algn="just">
              <a:lnSpc>
                <a:spcPct val="150000"/>
              </a:lnSpc>
            </a:pPr>
            <a:r>
              <a:rPr lang="en-US" sz="2400" dirty="0">
                <a:solidFill>
                  <a:srgbClr val="1E3063"/>
                </a:solidFill>
                <a:ea typeface="Instrument Sans Medium" pitchFamily="34" charset="-122"/>
                <a:cs typeface="Instrument Sans Medium" pitchFamily="34" charset="-120"/>
              </a:rPr>
              <a:t>tRNAs are </a:t>
            </a:r>
            <a:r>
              <a:rPr lang="en-US" sz="2400" dirty="0">
                <a:solidFill>
                  <a:srgbClr val="1E3063"/>
                </a:solidFill>
                <a:highlight>
                  <a:srgbClr val="FFFF00"/>
                </a:highlight>
                <a:ea typeface="Instrument Sans Medium" pitchFamily="34" charset="-122"/>
                <a:cs typeface="Instrument Sans Medium" pitchFamily="34" charset="-120"/>
              </a:rPr>
              <a:t>responsible for translating mRNA into proteins by carrying specific amino acids to the ribosome.</a:t>
            </a:r>
            <a:r>
              <a:rPr lang="en-US" sz="2400" dirty="0">
                <a:solidFill>
                  <a:srgbClr val="1E3063"/>
                </a:solidFill>
                <a:ea typeface="Instrument Sans Medium" pitchFamily="34" charset="-122"/>
                <a:cs typeface="Instrument Sans Medium" pitchFamily="34" charset="-120"/>
              </a:rPr>
              <a:t> Each tRNA has a unique anticodon that complementarily binds to an mRNA codon, ensuring the correct amino acid is added to the growing polypeptide chain. Aminoacyl-tRNA synthetases attach the appropriate amino acid to the tRNA's 3' acceptor site.</a:t>
            </a:r>
            <a:endParaRPr lang="en-US" sz="2400" dirty="0"/>
          </a:p>
        </p:txBody>
      </p:sp>
      <p:sp>
        <p:nvSpPr>
          <p:cNvPr id="4" name="Text 2"/>
          <p:cNvSpPr/>
          <p:nvPr/>
        </p:nvSpPr>
        <p:spPr>
          <a:xfrm>
            <a:off x="725333" y="3827063"/>
            <a:ext cx="7705607" cy="4309315"/>
          </a:xfrm>
          <a:prstGeom prst="rect">
            <a:avLst/>
          </a:prstGeom>
          <a:noFill/>
          <a:ln/>
        </p:spPr>
        <p:txBody>
          <a:bodyPr wrap="none" lIns="0" tIns="0" rIns="0" bIns="0" rtlCol="0" anchor="t"/>
          <a:lstStyle/>
          <a:p>
            <a:pPr marL="342891" indent="-342891">
              <a:lnSpc>
                <a:spcPct val="150000"/>
              </a:lnSpc>
              <a:buSzPct val="100000"/>
              <a:buChar char="•"/>
            </a:pPr>
            <a:r>
              <a:rPr lang="en-US" sz="2400" b="1" dirty="0">
                <a:solidFill>
                  <a:srgbClr val="1E3063"/>
                </a:solidFill>
                <a:ea typeface="Instrument Sans Medium" pitchFamily="34" charset="-122"/>
                <a:cs typeface="Instrument Sans Medium" pitchFamily="34" charset="-120"/>
              </a:rPr>
              <a:t>3' Acceptor Site:</a:t>
            </a:r>
            <a:r>
              <a:rPr lang="en-US" sz="2400" dirty="0">
                <a:solidFill>
                  <a:srgbClr val="1E3063"/>
                </a:solidFill>
                <a:ea typeface="Instrument Sans Medium" pitchFamily="34" charset="-122"/>
                <a:cs typeface="Instrument Sans Medium" pitchFamily="34" charset="-120"/>
              </a:rPr>
              <a:t> Where amino acids attach.</a:t>
            </a:r>
          </a:p>
          <a:p>
            <a:pPr marL="342891" indent="-342891">
              <a:lnSpc>
                <a:spcPct val="150000"/>
              </a:lnSpc>
              <a:buSzPct val="100000"/>
              <a:buFontTx/>
              <a:buChar char="•"/>
            </a:pPr>
            <a:r>
              <a:rPr lang="en-US" sz="2400" b="1" dirty="0">
                <a:solidFill>
                  <a:srgbClr val="1E3063"/>
                </a:solidFill>
                <a:ea typeface="Instrument Sans Medium" pitchFamily="34" charset="-122"/>
                <a:cs typeface="Instrument Sans Medium" pitchFamily="34" charset="-120"/>
              </a:rPr>
              <a:t>Anticodon Arm:</a:t>
            </a:r>
            <a:r>
              <a:rPr lang="en-US" sz="2400" dirty="0">
                <a:solidFill>
                  <a:srgbClr val="1E3063"/>
                </a:solidFill>
                <a:ea typeface="Instrument Sans Medium" pitchFamily="34" charset="-122"/>
                <a:cs typeface="Instrument Sans Medium" pitchFamily="34" charset="-120"/>
              </a:rPr>
              <a:t> Contains a sequence complementary </a:t>
            </a:r>
          </a:p>
          <a:p>
            <a:pPr>
              <a:lnSpc>
                <a:spcPct val="150000"/>
              </a:lnSpc>
              <a:buSzPct val="100000"/>
            </a:pPr>
            <a:r>
              <a:rPr lang="en-US" sz="2400" dirty="0">
                <a:solidFill>
                  <a:srgbClr val="1E3063"/>
                </a:solidFill>
                <a:ea typeface="Instrument Sans Medium" pitchFamily="34" charset="-122"/>
                <a:cs typeface="Instrument Sans Medium" pitchFamily="34" charset="-120"/>
              </a:rPr>
              <a:t>     to mRNA codons.</a:t>
            </a:r>
            <a:endParaRPr lang="en-US" sz="2400" dirty="0"/>
          </a:p>
          <a:p>
            <a:pPr marL="342891" indent="-342891">
              <a:lnSpc>
                <a:spcPct val="150000"/>
              </a:lnSpc>
              <a:buSzPct val="100000"/>
              <a:buFontTx/>
              <a:buChar char="•"/>
            </a:pPr>
            <a:r>
              <a:rPr lang="en-US" sz="2400" b="1" dirty="0">
                <a:solidFill>
                  <a:srgbClr val="1E3063"/>
                </a:solidFill>
                <a:ea typeface="Instrument Sans Medium" pitchFamily="34" charset="-122"/>
                <a:cs typeface="Instrument Sans Medium" pitchFamily="34" charset="-120"/>
              </a:rPr>
              <a:t>Aminoacyl-tRNA Synthetase:</a:t>
            </a:r>
            <a:r>
              <a:rPr lang="en-US" sz="2400" dirty="0">
                <a:solidFill>
                  <a:srgbClr val="1E3063"/>
                </a:solidFill>
                <a:ea typeface="Instrument Sans Medium" pitchFamily="34" charset="-122"/>
                <a:cs typeface="Instrument Sans Medium" pitchFamily="34" charset="-120"/>
              </a:rPr>
              <a:t> Enzymes that ensure</a:t>
            </a:r>
          </a:p>
          <a:p>
            <a:pPr>
              <a:lnSpc>
                <a:spcPct val="150000"/>
              </a:lnSpc>
              <a:buSzPct val="100000"/>
            </a:pPr>
            <a:r>
              <a:rPr lang="en-US" sz="2400" dirty="0">
                <a:solidFill>
                  <a:srgbClr val="1E3063"/>
                </a:solidFill>
                <a:ea typeface="Instrument Sans Medium" pitchFamily="34" charset="-122"/>
                <a:cs typeface="Instrument Sans Medium" pitchFamily="34" charset="-120"/>
              </a:rPr>
              <a:t>     correct amino acid attachment.</a:t>
            </a:r>
            <a:endParaRPr lang="en-US" sz="2400" dirty="0"/>
          </a:p>
          <a:p>
            <a:pPr marL="342891" indent="-342891">
              <a:lnSpc>
                <a:spcPct val="150000"/>
              </a:lnSpc>
              <a:buSzPct val="100000"/>
              <a:buChar char="•"/>
            </a:pPr>
            <a:endParaRPr lang="en-US" sz="2400" dirty="0"/>
          </a:p>
        </p:txBody>
      </p:sp>
      <p:sp>
        <p:nvSpPr>
          <p:cNvPr id="5" name="Text 3"/>
          <p:cNvSpPr/>
          <p:nvPr/>
        </p:nvSpPr>
        <p:spPr>
          <a:xfrm>
            <a:off x="558065" y="4402537"/>
            <a:ext cx="7705607" cy="331589"/>
          </a:xfrm>
          <a:prstGeom prst="rect">
            <a:avLst/>
          </a:prstGeom>
          <a:noFill/>
          <a:ln/>
        </p:spPr>
        <p:txBody>
          <a:bodyPr wrap="none" lIns="0" tIns="0" rIns="0" bIns="0" rtlCol="0" anchor="t"/>
          <a:lstStyle/>
          <a:p>
            <a:pPr marL="342891" indent="-342891">
              <a:lnSpc>
                <a:spcPts val="2600"/>
              </a:lnSpc>
              <a:buSzPct val="100000"/>
              <a:buChar char="•"/>
            </a:pPr>
            <a:endParaRPr lang="en-US" sz="2400" dirty="0"/>
          </a:p>
        </p:txBody>
      </p:sp>
      <p:sp>
        <p:nvSpPr>
          <p:cNvPr id="6" name="Text 4"/>
          <p:cNvSpPr/>
          <p:nvPr/>
        </p:nvSpPr>
        <p:spPr>
          <a:xfrm>
            <a:off x="725329" y="5319494"/>
            <a:ext cx="7705607" cy="663179"/>
          </a:xfrm>
          <a:prstGeom prst="rect">
            <a:avLst/>
          </a:prstGeom>
          <a:noFill/>
          <a:ln/>
        </p:spPr>
        <p:txBody>
          <a:bodyPr wrap="square" lIns="0" tIns="0" rIns="0" bIns="0" rtlCol="0" anchor="t"/>
          <a:lstStyle/>
          <a:p>
            <a:pPr marL="342891" indent="-342891">
              <a:lnSpc>
                <a:spcPts val="2600"/>
              </a:lnSpc>
              <a:buSzPct val="100000"/>
              <a:buChar char="•"/>
            </a:pPr>
            <a:endParaRPr lang="en-US" sz="2400" dirty="0"/>
          </a:p>
        </p:txBody>
      </p:sp>
      <p:sp>
        <p:nvSpPr>
          <p:cNvPr id="8" name="Rectangle 7">
            <a:extLst>
              <a:ext uri="{FF2B5EF4-FFF2-40B4-BE49-F238E27FC236}">
                <a16:creationId xmlns:a16="http://schemas.microsoft.com/office/drawing/2014/main" id="{EFCEDEF5-14A4-5CDD-74BF-4C8B6E9FF809}"/>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050" name="Picture 2" descr="Function of mRNA, tRNA, rRNA">
            <a:extLst>
              <a:ext uri="{FF2B5EF4-FFF2-40B4-BE49-F238E27FC236}">
                <a16:creationId xmlns:a16="http://schemas.microsoft.com/office/drawing/2014/main" id="{353EC42F-61D7-1A32-EF77-2C9E91109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2851" y="3558319"/>
            <a:ext cx="4372215" cy="40658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7101" y="492804"/>
            <a:ext cx="7932659" cy="447913"/>
          </a:xfrm>
          <a:prstGeom prst="rect">
            <a:avLst/>
          </a:prstGeom>
          <a:noFill/>
          <a:ln/>
        </p:spPr>
        <p:txBody>
          <a:bodyPr wrap="none" lIns="0" tIns="0" rIns="0" bIns="0" rtlCol="0" anchor="t"/>
          <a:lstStyle/>
          <a:p>
            <a:pPr>
              <a:lnSpc>
                <a:spcPts val="3500"/>
              </a:lnSpc>
            </a:pPr>
            <a:r>
              <a:rPr lang="en-US" sz="4000" dirty="0">
                <a:solidFill>
                  <a:srgbClr val="091C53"/>
                </a:solidFill>
                <a:ea typeface="Instrument Sans Semi Bold" pitchFamily="34" charset="-122"/>
                <a:cs typeface="Instrument Sans Semi Bold" pitchFamily="34" charset="-120"/>
              </a:rPr>
              <a:t>Ribosomal RNA (rRNA) and MicroRNA (miRNA)</a:t>
            </a:r>
            <a:endParaRPr lang="en-US" sz="4000" dirty="0"/>
          </a:p>
        </p:txBody>
      </p:sp>
      <p:sp>
        <p:nvSpPr>
          <p:cNvPr id="3" name="Text 1"/>
          <p:cNvSpPr/>
          <p:nvPr/>
        </p:nvSpPr>
        <p:spPr>
          <a:xfrm>
            <a:off x="627106" y="1321478"/>
            <a:ext cx="2424708" cy="279916"/>
          </a:xfrm>
          <a:prstGeom prst="rect">
            <a:avLst/>
          </a:prstGeom>
          <a:noFill/>
          <a:ln/>
        </p:spPr>
        <p:txBody>
          <a:bodyPr wrap="none" lIns="0" tIns="0" rIns="0" bIns="0" rtlCol="0" anchor="t"/>
          <a:lstStyle/>
          <a:p>
            <a:pPr>
              <a:lnSpc>
                <a:spcPts val="2200"/>
              </a:lnSpc>
            </a:pPr>
            <a:r>
              <a:rPr lang="en-US" sz="2400" dirty="0">
                <a:solidFill>
                  <a:srgbClr val="091C53"/>
                </a:solidFill>
                <a:ea typeface="Instrument Sans Semi Bold" pitchFamily="34" charset="-122"/>
                <a:cs typeface="Instrument Sans Semi Bold" pitchFamily="34" charset="-120"/>
              </a:rPr>
              <a:t>Ribosomal RNA (rRNA)</a:t>
            </a:r>
            <a:endParaRPr lang="en-US" sz="2400" dirty="0"/>
          </a:p>
        </p:txBody>
      </p:sp>
      <p:sp>
        <p:nvSpPr>
          <p:cNvPr id="4" name="Text 2"/>
          <p:cNvSpPr/>
          <p:nvPr/>
        </p:nvSpPr>
        <p:spPr>
          <a:xfrm>
            <a:off x="627103" y="1780580"/>
            <a:ext cx="6469499" cy="1146811"/>
          </a:xfrm>
          <a:prstGeom prst="rect">
            <a:avLst/>
          </a:prstGeom>
          <a:noFill/>
          <a:ln/>
        </p:spPr>
        <p:txBody>
          <a:bodyPr wrap="square" lIns="0" tIns="0" rIns="0" bIns="0" rtlCol="0" anchor="t"/>
          <a:lstStyle/>
          <a:p>
            <a:pPr>
              <a:lnSpc>
                <a:spcPts val="2251"/>
              </a:lnSpc>
            </a:pPr>
            <a:r>
              <a:rPr lang="en-US" sz="2000" dirty="0">
                <a:solidFill>
                  <a:srgbClr val="1E3063"/>
                </a:solidFill>
                <a:ea typeface="Instrument Sans Medium" pitchFamily="34" charset="-122"/>
                <a:cs typeface="Instrument Sans Medium" pitchFamily="34" charset="-120"/>
              </a:rPr>
              <a:t>rRNA, in conjunction with ribosomal proteins, forms ribosomes—the cellular machinery for protein synthesis. Ribosomes have distinct subunits (e.g., 70S in prokaryotes, 80S in eukaryotes) and three binding sites (E, P, A) for tRNAs to </a:t>
            </a:r>
            <a:r>
              <a:rPr lang="en-US" sz="2000" dirty="0">
                <a:solidFill>
                  <a:srgbClr val="1E3063"/>
                </a:solidFill>
                <a:highlight>
                  <a:srgbClr val="FFFF00"/>
                </a:highlight>
                <a:ea typeface="Instrument Sans Medium" pitchFamily="34" charset="-122"/>
                <a:cs typeface="Instrument Sans Medium" pitchFamily="34" charset="-120"/>
              </a:rPr>
              <a:t>facilitate polypeptide formation</a:t>
            </a:r>
            <a:r>
              <a:rPr lang="en-US" sz="2000" dirty="0">
                <a:solidFill>
                  <a:srgbClr val="1E3063"/>
                </a:solidFill>
                <a:ea typeface="Instrument Sans Medium" pitchFamily="34" charset="-122"/>
                <a:cs typeface="Instrument Sans Medium" pitchFamily="34" charset="-120"/>
              </a:rPr>
              <a:t>.</a:t>
            </a:r>
            <a:endParaRPr lang="en-US" sz="2000" dirty="0"/>
          </a:p>
        </p:txBody>
      </p:sp>
      <p:sp>
        <p:nvSpPr>
          <p:cNvPr id="5" name="Text 3"/>
          <p:cNvSpPr/>
          <p:nvPr/>
        </p:nvSpPr>
        <p:spPr>
          <a:xfrm>
            <a:off x="7541419" y="1321478"/>
            <a:ext cx="2240043" cy="279916"/>
          </a:xfrm>
          <a:prstGeom prst="rect">
            <a:avLst/>
          </a:prstGeom>
          <a:noFill/>
          <a:ln/>
        </p:spPr>
        <p:txBody>
          <a:bodyPr wrap="none" lIns="0" tIns="0" rIns="0" bIns="0" rtlCol="0" anchor="t"/>
          <a:lstStyle/>
          <a:p>
            <a:pPr>
              <a:lnSpc>
                <a:spcPts val="2200"/>
              </a:lnSpc>
            </a:pPr>
            <a:r>
              <a:rPr lang="en-US" sz="2400" dirty="0">
                <a:solidFill>
                  <a:srgbClr val="091C53"/>
                </a:solidFill>
                <a:ea typeface="Instrument Sans Semi Bold" pitchFamily="34" charset="-122"/>
                <a:cs typeface="Instrument Sans Semi Bold" pitchFamily="34" charset="-120"/>
              </a:rPr>
              <a:t>MicroRNA (miRNA)</a:t>
            </a:r>
            <a:endParaRPr lang="en-US" sz="2400" dirty="0"/>
          </a:p>
        </p:txBody>
      </p:sp>
      <p:sp>
        <p:nvSpPr>
          <p:cNvPr id="6" name="Text 4"/>
          <p:cNvSpPr/>
          <p:nvPr/>
        </p:nvSpPr>
        <p:spPr>
          <a:xfrm>
            <a:off x="7541420" y="1780580"/>
            <a:ext cx="6469499" cy="1146811"/>
          </a:xfrm>
          <a:prstGeom prst="rect">
            <a:avLst/>
          </a:prstGeom>
          <a:noFill/>
          <a:ln/>
        </p:spPr>
        <p:txBody>
          <a:bodyPr wrap="square" lIns="0" tIns="0" rIns="0" bIns="0" rtlCol="0" anchor="t"/>
          <a:lstStyle/>
          <a:p>
            <a:pPr>
              <a:lnSpc>
                <a:spcPts val="2251"/>
              </a:lnSpc>
            </a:pPr>
            <a:r>
              <a:rPr lang="en-US" sz="2000" dirty="0">
                <a:solidFill>
                  <a:srgbClr val="1E3063"/>
                </a:solidFill>
                <a:ea typeface="Instrument Sans Medium" pitchFamily="34" charset="-122"/>
                <a:cs typeface="Instrument Sans Medium" pitchFamily="34" charset="-120"/>
              </a:rPr>
              <a:t>These small, </a:t>
            </a:r>
            <a:r>
              <a:rPr lang="en-US" sz="2000" dirty="0">
                <a:solidFill>
                  <a:srgbClr val="1E3063"/>
                </a:solidFill>
                <a:highlight>
                  <a:srgbClr val="FFFF00"/>
                </a:highlight>
                <a:ea typeface="Instrument Sans Medium" pitchFamily="34" charset="-122"/>
                <a:cs typeface="Instrument Sans Medium" pitchFamily="34" charset="-120"/>
              </a:rPr>
              <a:t>non-coding</a:t>
            </a:r>
            <a:r>
              <a:rPr lang="en-US" sz="2000" dirty="0">
                <a:solidFill>
                  <a:srgbClr val="1E3063"/>
                </a:solidFill>
                <a:ea typeface="Instrument Sans Medium" pitchFamily="34" charset="-122"/>
                <a:cs typeface="Instrument Sans Medium" pitchFamily="34" charset="-120"/>
              </a:rPr>
              <a:t> RNA molecules regulate gene expression. miRNA </a:t>
            </a:r>
            <a:r>
              <a:rPr lang="en-US" sz="2000" dirty="0">
                <a:solidFill>
                  <a:srgbClr val="1E3063"/>
                </a:solidFill>
                <a:highlight>
                  <a:srgbClr val="FFFF00"/>
                </a:highlight>
                <a:ea typeface="Instrument Sans Medium" pitchFamily="34" charset="-122"/>
                <a:cs typeface="Instrument Sans Medium" pitchFamily="34" charset="-120"/>
              </a:rPr>
              <a:t>binds to target mRNA </a:t>
            </a:r>
            <a:r>
              <a:rPr lang="en-US" sz="2000" dirty="0">
                <a:solidFill>
                  <a:srgbClr val="1E3063"/>
                </a:solidFill>
                <a:ea typeface="Instrument Sans Medium" pitchFamily="34" charset="-122"/>
                <a:cs typeface="Instrument Sans Medium" pitchFamily="34" charset="-120"/>
              </a:rPr>
              <a:t>molecules, often </a:t>
            </a:r>
            <a:r>
              <a:rPr lang="en-US" sz="2000" dirty="0">
                <a:solidFill>
                  <a:srgbClr val="1E3063"/>
                </a:solidFill>
                <a:highlight>
                  <a:srgbClr val="FFFF00"/>
                </a:highlight>
                <a:ea typeface="Instrument Sans Medium" pitchFamily="34" charset="-122"/>
                <a:cs typeface="Instrument Sans Medium" pitchFamily="34" charset="-120"/>
              </a:rPr>
              <a:t>preventing protein creation </a:t>
            </a:r>
            <a:r>
              <a:rPr lang="en-US" sz="2000" dirty="0">
                <a:solidFill>
                  <a:srgbClr val="1E3063"/>
                </a:solidFill>
                <a:ea typeface="Instrument Sans Medium" pitchFamily="34" charset="-122"/>
                <a:cs typeface="Instrument Sans Medium" pitchFamily="34" charset="-120"/>
              </a:rPr>
              <a:t>by inhibiting translation or promoting mRNA degradation. They act as guides within the RNA-induced silencing complex (RISC).</a:t>
            </a:r>
            <a:endParaRPr lang="en-US" sz="2000" dirty="0"/>
          </a:p>
        </p:txBody>
      </p:sp>
      <p:pic>
        <p:nvPicPr>
          <p:cNvPr id="7" name="Image 0" descr="preencoded.png"/>
          <p:cNvPicPr>
            <a:picLocks noChangeAspect="1"/>
          </p:cNvPicPr>
          <p:nvPr/>
        </p:nvPicPr>
        <p:blipFill>
          <a:blip r:embed="rId3"/>
          <a:stretch>
            <a:fillRect/>
          </a:stretch>
        </p:blipFill>
        <p:spPr>
          <a:xfrm>
            <a:off x="4206733" y="4036180"/>
            <a:ext cx="6731110" cy="4148816"/>
          </a:xfrm>
          <a:prstGeom prst="rect">
            <a:avLst/>
          </a:prstGeom>
        </p:spPr>
      </p:pic>
      <p:sp>
        <p:nvSpPr>
          <p:cNvPr id="8" name="Text 5"/>
          <p:cNvSpPr/>
          <p:nvPr/>
        </p:nvSpPr>
        <p:spPr>
          <a:xfrm>
            <a:off x="3994210" y="4579670"/>
            <a:ext cx="2768819" cy="376199"/>
          </a:xfrm>
          <a:prstGeom prst="rect">
            <a:avLst/>
          </a:prstGeom>
          <a:noFill/>
          <a:ln/>
        </p:spPr>
        <p:txBody>
          <a:bodyPr wrap="none" lIns="0" tIns="0" rIns="0" bIns="0" rtlCol="0" anchor="t"/>
          <a:lstStyle/>
          <a:p>
            <a:pPr algn="ctr">
              <a:lnSpc>
                <a:spcPts val="1651"/>
              </a:lnSpc>
            </a:pPr>
            <a:r>
              <a:rPr lang="en-US" dirty="0">
                <a:solidFill>
                  <a:srgbClr val="1E3063"/>
                </a:solidFill>
                <a:ea typeface="Instrument Sans Semi Bold" pitchFamily="34" charset="-122"/>
                <a:cs typeface="Instrument Sans Semi Bold" pitchFamily="34" charset="-120"/>
              </a:rPr>
              <a:t>mRNA</a:t>
            </a:r>
            <a:endParaRPr lang="en-US" dirty="0"/>
          </a:p>
        </p:txBody>
      </p:sp>
      <p:sp>
        <p:nvSpPr>
          <p:cNvPr id="9" name="Text 6"/>
          <p:cNvSpPr/>
          <p:nvPr/>
        </p:nvSpPr>
        <p:spPr>
          <a:xfrm>
            <a:off x="5389036" y="7376419"/>
            <a:ext cx="2768819" cy="376199"/>
          </a:xfrm>
          <a:prstGeom prst="rect">
            <a:avLst/>
          </a:prstGeom>
          <a:noFill/>
          <a:ln/>
        </p:spPr>
        <p:txBody>
          <a:bodyPr wrap="none" lIns="0" tIns="0" rIns="0" bIns="0" rtlCol="0" anchor="t"/>
          <a:lstStyle/>
          <a:p>
            <a:pPr algn="ctr">
              <a:lnSpc>
                <a:spcPts val="1651"/>
              </a:lnSpc>
            </a:pPr>
            <a:r>
              <a:rPr lang="en-US" dirty="0">
                <a:solidFill>
                  <a:srgbClr val="1E3063"/>
                </a:solidFill>
                <a:ea typeface="Instrument Sans Semi Bold" pitchFamily="34" charset="-122"/>
                <a:cs typeface="Instrument Sans Semi Bold" pitchFamily="34" charset="-120"/>
              </a:rPr>
              <a:t>tRNA</a:t>
            </a:r>
            <a:endParaRPr lang="en-US" dirty="0"/>
          </a:p>
        </p:txBody>
      </p:sp>
      <p:sp>
        <p:nvSpPr>
          <p:cNvPr id="10" name="Text 7"/>
          <p:cNvSpPr/>
          <p:nvPr/>
        </p:nvSpPr>
        <p:spPr>
          <a:xfrm>
            <a:off x="6903054" y="4623321"/>
            <a:ext cx="2977817" cy="376199"/>
          </a:xfrm>
          <a:prstGeom prst="rect">
            <a:avLst/>
          </a:prstGeom>
          <a:noFill/>
          <a:ln/>
        </p:spPr>
        <p:txBody>
          <a:bodyPr wrap="none" lIns="0" tIns="0" rIns="0" bIns="0" rtlCol="0" anchor="t"/>
          <a:lstStyle/>
          <a:p>
            <a:pPr algn="ctr">
              <a:lnSpc>
                <a:spcPts val="1651"/>
              </a:lnSpc>
            </a:pPr>
            <a:r>
              <a:rPr lang="en-US" dirty="0">
                <a:solidFill>
                  <a:srgbClr val="1E3063"/>
                </a:solidFill>
                <a:ea typeface="Instrument Sans Semi Bold" pitchFamily="34" charset="-122"/>
                <a:cs typeface="Instrument Sans Semi Bold" pitchFamily="34" charset="-120"/>
              </a:rPr>
              <a:t>rRNA</a:t>
            </a:r>
            <a:endParaRPr lang="en-US" dirty="0"/>
          </a:p>
        </p:txBody>
      </p:sp>
      <p:sp>
        <p:nvSpPr>
          <p:cNvPr id="11" name="Text 8"/>
          <p:cNvSpPr/>
          <p:nvPr/>
        </p:nvSpPr>
        <p:spPr>
          <a:xfrm>
            <a:off x="8169024" y="7350402"/>
            <a:ext cx="2768819" cy="376199"/>
          </a:xfrm>
          <a:prstGeom prst="rect">
            <a:avLst/>
          </a:prstGeom>
          <a:noFill/>
          <a:ln/>
        </p:spPr>
        <p:txBody>
          <a:bodyPr wrap="none" lIns="0" tIns="0" rIns="0" bIns="0" rtlCol="0" anchor="t"/>
          <a:lstStyle/>
          <a:p>
            <a:pPr algn="ctr">
              <a:lnSpc>
                <a:spcPts val="1651"/>
              </a:lnSpc>
            </a:pPr>
            <a:r>
              <a:rPr lang="en-US" dirty="0">
                <a:solidFill>
                  <a:srgbClr val="1E3063"/>
                </a:solidFill>
                <a:ea typeface="Instrument Sans Semi Bold" pitchFamily="34" charset="-122"/>
                <a:cs typeface="Instrument Sans Semi Bold" pitchFamily="34" charset="-120"/>
              </a:rPr>
              <a:t>snRNA</a:t>
            </a:r>
            <a:endParaRPr lang="en-US" dirty="0"/>
          </a:p>
        </p:txBody>
      </p:sp>
      <p:sp>
        <p:nvSpPr>
          <p:cNvPr id="12" name="Rectangle 11">
            <a:extLst>
              <a:ext uri="{FF2B5EF4-FFF2-40B4-BE49-F238E27FC236}">
                <a16:creationId xmlns:a16="http://schemas.microsoft.com/office/drawing/2014/main" id="{CFFE40F3-0D02-BAEC-46EA-98C0DAC092FF}"/>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BA3173-7D10-D317-7D13-50758850D55D}"/>
              </a:ext>
            </a:extLst>
          </p:cNvPr>
          <p:cNvSpPr txBox="1"/>
          <p:nvPr/>
        </p:nvSpPr>
        <p:spPr>
          <a:xfrm>
            <a:off x="963827" y="779161"/>
            <a:ext cx="7315200" cy="1200329"/>
          </a:xfrm>
          <a:prstGeom prst="rect">
            <a:avLst/>
          </a:prstGeom>
          <a:noFill/>
        </p:spPr>
        <p:txBody>
          <a:bodyPr wrap="square">
            <a:spAutoFit/>
          </a:bodyPr>
          <a:lstStyle/>
          <a:p>
            <a:r>
              <a:rPr lang="en-IN" dirty="0">
                <a:hlinkClick r:id="rId2"/>
              </a:rPr>
              <a:t>https://www.youtube.com/watch?v=gG7uCskUOrA</a:t>
            </a:r>
          </a:p>
          <a:p>
            <a:endParaRPr lang="en-IN" dirty="0">
              <a:hlinkClick r:id="rId2"/>
            </a:endParaRPr>
          </a:p>
          <a:p>
            <a:endParaRPr lang="en-IN" dirty="0">
              <a:hlinkClick r:id="rId2"/>
            </a:endParaRPr>
          </a:p>
          <a:p>
            <a:r>
              <a:rPr lang="en-IN" dirty="0">
                <a:hlinkClick r:id="rId2"/>
              </a:rPr>
              <a:t>https://youtu.be/whV_CkKT7F0</a:t>
            </a:r>
            <a:r>
              <a:rPr lang="en-IN" dirty="0"/>
              <a:t> </a:t>
            </a:r>
          </a:p>
        </p:txBody>
      </p:sp>
    </p:spTree>
    <p:extLst>
      <p:ext uri="{BB962C8B-B14F-4D97-AF65-F5344CB8AC3E}">
        <p14:creationId xmlns:p14="http://schemas.microsoft.com/office/powerpoint/2010/main" val="4076168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4" y="1391603"/>
            <a:ext cx="9453801" cy="708779"/>
          </a:xfrm>
          <a:prstGeom prst="rect">
            <a:avLst/>
          </a:prstGeom>
          <a:noFill/>
          <a:ln/>
        </p:spPr>
        <p:txBody>
          <a:bodyPr wrap="none" lIns="0" tIns="0" rIns="0" bIns="0" rtlCol="0" anchor="t"/>
          <a:lstStyle/>
          <a:p>
            <a:pPr>
              <a:lnSpc>
                <a:spcPts val="5551"/>
              </a:lnSpc>
            </a:pPr>
            <a:r>
              <a:rPr lang="en-US" sz="4451" dirty="0">
                <a:solidFill>
                  <a:srgbClr val="091C53"/>
                </a:solidFill>
                <a:latin typeface="Instrument Sans Semi Bold" pitchFamily="34" charset="0"/>
                <a:ea typeface="Instrument Sans Semi Bold" pitchFamily="34" charset="-122"/>
                <a:cs typeface="Instrument Sans Semi Bold" pitchFamily="34" charset="-120"/>
              </a:rPr>
              <a:t>Molecular Linkages in Nucleic Acids</a:t>
            </a:r>
            <a:endParaRPr lang="en-US" sz="4451" dirty="0"/>
          </a:p>
        </p:txBody>
      </p:sp>
      <p:sp>
        <p:nvSpPr>
          <p:cNvPr id="3" name="Text 1"/>
          <p:cNvSpPr/>
          <p:nvPr/>
        </p:nvSpPr>
        <p:spPr>
          <a:xfrm>
            <a:off x="793791" y="2554014"/>
            <a:ext cx="13042821" cy="362903"/>
          </a:xfrm>
          <a:prstGeom prst="rect">
            <a:avLst/>
          </a:prstGeom>
          <a:noFill/>
          <a:ln/>
        </p:spPr>
        <p:txBody>
          <a:bodyPr wrap="none" lIns="0" tIns="0" rIns="0" bIns="0" rtlCol="0" anchor="t"/>
          <a:lstStyle/>
          <a:p>
            <a:pPr>
              <a:lnSpc>
                <a:spcPts val="2851"/>
              </a:lnSpc>
            </a:pPr>
            <a:r>
              <a:rPr lang="en-US" sz="1751" dirty="0">
                <a:solidFill>
                  <a:srgbClr val="1E3063"/>
                </a:solidFill>
                <a:latin typeface="Instrument Sans Medium" pitchFamily="34" charset="0"/>
                <a:ea typeface="Instrument Sans Medium" pitchFamily="34" charset="-122"/>
                <a:cs typeface="Instrument Sans Medium" pitchFamily="34" charset="-120"/>
              </a:rPr>
              <a:t>The stability and function of DNA and RNA depend on strong covalent bonds and weaker, yet crucial, interactions.</a:t>
            </a:r>
            <a:endParaRPr lang="en-US" sz="1751" dirty="0"/>
          </a:p>
        </p:txBody>
      </p:sp>
      <p:sp>
        <p:nvSpPr>
          <p:cNvPr id="4" name="Shape 2"/>
          <p:cNvSpPr/>
          <p:nvPr/>
        </p:nvSpPr>
        <p:spPr>
          <a:xfrm>
            <a:off x="566979" y="3172066"/>
            <a:ext cx="6407944" cy="3665815"/>
          </a:xfrm>
          <a:prstGeom prst="roundRect">
            <a:avLst>
              <a:gd name="adj" fmla="val 5569"/>
            </a:avLst>
          </a:prstGeom>
          <a:solidFill>
            <a:srgbClr val="CEE6FD"/>
          </a:solidFill>
          <a:ln/>
        </p:spPr>
        <p:txBody>
          <a:bodyPr/>
          <a:lstStyle/>
          <a:p>
            <a:endParaRPr lang="en-IN"/>
          </a:p>
        </p:txBody>
      </p:sp>
      <p:sp>
        <p:nvSpPr>
          <p:cNvPr id="5" name="Shape 3"/>
          <p:cNvSpPr/>
          <p:nvPr/>
        </p:nvSpPr>
        <p:spPr>
          <a:xfrm>
            <a:off x="1020604" y="3398877"/>
            <a:ext cx="680443" cy="680443"/>
          </a:xfrm>
          <a:prstGeom prst="roundRect">
            <a:avLst>
              <a:gd name="adj" fmla="val 13436980"/>
            </a:avLst>
          </a:prstGeom>
          <a:solidFill>
            <a:srgbClr val="5CC97B"/>
          </a:solidFill>
          <a:ln/>
        </p:spPr>
        <p:txBody>
          <a:bodyPr/>
          <a:lstStyle/>
          <a:p>
            <a:endParaRPr lang="en-IN"/>
          </a:p>
        </p:txBody>
      </p:sp>
      <p:pic>
        <p:nvPicPr>
          <p:cNvPr id="6" name="Image 0" descr="preencoded.png"/>
          <p:cNvPicPr>
            <a:picLocks noChangeAspect="1"/>
          </p:cNvPicPr>
          <p:nvPr/>
        </p:nvPicPr>
        <p:blipFill>
          <a:blip r:embed="rId3"/>
          <a:stretch>
            <a:fillRect/>
          </a:stretch>
        </p:blipFill>
        <p:spPr>
          <a:xfrm>
            <a:off x="1207773" y="3547705"/>
            <a:ext cx="306111" cy="382667"/>
          </a:xfrm>
          <a:prstGeom prst="rect">
            <a:avLst/>
          </a:prstGeom>
        </p:spPr>
      </p:pic>
      <p:sp>
        <p:nvSpPr>
          <p:cNvPr id="7" name="Text 4"/>
          <p:cNvSpPr/>
          <p:nvPr/>
        </p:nvSpPr>
        <p:spPr>
          <a:xfrm>
            <a:off x="1020604" y="4306133"/>
            <a:ext cx="3022997" cy="354331"/>
          </a:xfrm>
          <a:prstGeom prst="rect">
            <a:avLst/>
          </a:prstGeom>
          <a:noFill/>
          <a:ln/>
        </p:spPr>
        <p:txBody>
          <a:bodyPr wrap="none" lIns="0" tIns="0" rIns="0" bIns="0" rtlCol="0" anchor="t"/>
          <a:lstStyle/>
          <a:p>
            <a:pPr>
              <a:lnSpc>
                <a:spcPts val="2751"/>
              </a:lnSpc>
            </a:pPr>
            <a:r>
              <a:rPr lang="en-US" sz="2200" dirty="0">
                <a:solidFill>
                  <a:srgbClr val="1E3063"/>
                </a:solidFill>
                <a:latin typeface="Instrument Sans Semi Bold" pitchFamily="34" charset="0"/>
                <a:ea typeface="Instrument Sans Semi Bold" pitchFamily="34" charset="-122"/>
                <a:cs typeface="Instrument Sans Semi Bold" pitchFamily="34" charset="-120"/>
              </a:rPr>
              <a:t>Phosphodiester Bonds</a:t>
            </a:r>
            <a:endParaRPr lang="en-US" sz="2200" dirty="0"/>
          </a:p>
        </p:txBody>
      </p:sp>
      <p:sp>
        <p:nvSpPr>
          <p:cNvPr id="8" name="Text 5"/>
          <p:cNvSpPr/>
          <p:nvPr/>
        </p:nvSpPr>
        <p:spPr>
          <a:xfrm>
            <a:off x="1020607" y="4796552"/>
            <a:ext cx="5954316" cy="1451611"/>
          </a:xfrm>
          <a:prstGeom prst="rect">
            <a:avLst/>
          </a:prstGeom>
          <a:noFill/>
          <a:ln/>
        </p:spPr>
        <p:txBody>
          <a:bodyPr wrap="square" lIns="0" tIns="0" rIns="0" bIns="0" rtlCol="0" anchor="t"/>
          <a:lstStyle/>
          <a:p>
            <a:pPr>
              <a:lnSpc>
                <a:spcPts val="2851"/>
              </a:lnSpc>
            </a:pPr>
            <a:r>
              <a:rPr lang="en-US" sz="1751" dirty="0">
                <a:solidFill>
                  <a:srgbClr val="1E3063"/>
                </a:solidFill>
                <a:latin typeface="Instrument Sans Medium" pitchFamily="34" charset="0"/>
                <a:ea typeface="Instrument Sans Medium" pitchFamily="34" charset="-122"/>
                <a:cs typeface="Instrument Sans Medium" pitchFamily="34" charset="-120"/>
              </a:rPr>
              <a:t>These strong covalent bonds form the </a:t>
            </a:r>
            <a:r>
              <a:rPr lang="en-US" sz="1751" dirty="0">
                <a:solidFill>
                  <a:srgbClr val="1E3063"/>
                </a:solidFill>
                <a:highlight>
                  <a:srgbClr val="FFFF00"/>
                </a:highlight>
                <a:latin typeface="Instrument Sans Medium" pitchFamily="34" charset="0"/>
                <a:ea typeface="Instrument Sans Medium" pitchFamily="34" charset="-122"/>
                <a:cs typeface="Instrument Sans Medium" pitchFamily="34" charset="-120"/>
              </a:rPr>
              <a:t>sugar-phosphate backbone </a:t>
            </a:r>
            <a:r>
              <a:rPr lang="en-US" sz="1751" dirty="0">
                <a:solidFill>
                  <a:srgbClr val="1E3063"/>
                </a:solidFill>
                <a:latin typeface="Instrument Sans Medium" pitchFamily="34" charset="0"/>
                <a:ea typeface="Instrument Sans Medium" pitchFamily="34" charset="-122"/>
                <a:cs typeface="Instrument Sans Medium" pitchFamily="34" charset="-120"/>
              </a:rPr>
              <a:t>of DNA and RNA, linking the 3' carbon of one nucleotide to the 5' carbon of the next via a phosphate group.</a:t>
            </a:r>
            <a:endParaRPr lang="en-US" sz="1751" dirty="0"/>
          </a:p>
        </p:txBody>
      </p:sp>
      <p:sp>
        <p:nvSpPr>
          <p:cNvPr id="9" name="Shape 6"/>
          <p:cNvSpPr/>
          <p:nvPr/>
        </p:nvSpPr>
        <p:spPr>
          <a:xfrm>
            <a:off x="7428553" y="3172067"/>
            <a:ext cx="6408063" cy="3665815"/>
          </a:xfrm>
          <a:prstGeom prst="roundRect">
            <a:avLst>
              <a:gd name="adj" fmla="val 5569"/>
            </a:avLst>
          </a:prstGeom>
          <a:solidFill>
            <a:srgbClr val="CEE6FD"/>
          </a:solidFill>
          <a:ln/>
        </p:spPr>
        <p:txBody>
          <a:bodyPr/>
          <a:lstStyle/>
          <a:p>
            <a:endParaRPr lang="en-IN"/>
          </a:p>
        </p:txBody>
      </p:sp>
      <p:sp>
        <p:nvSpPr>
          <p:cNvPr id="10" name="Shape 7"/>
          <p:cNvSpPr/>
          <p:nvPr/>
        </p:nvSpPr>
        <p:spPr>
          <a:xfrm>
            <a:off x="7655361" y="3398877"/>
            <a:ext cx="680443" cy="680443"/>
          </a:xfrm>
          <a:prstGeom prst="roundRect">
            <a:avLst>
              <a:gd name="adj" fmla="val 13436980"/>
            </a:avLst>
          </a:prstGeom>
          <a:solidFill>
            <a:srgbClr val="5E98F1"/>
          </a:solidFill>
          <a:ln/>
        </p:spPr>
        <p:txBody>
          <a:bodyPr/>
          <a:lstStyle/>
          <a:p>
            <a:endParaRPr lang="en-IN"/>
          </a:p>
        </p:txBody>
      </p:sp>
      <p:pic>
        <p:nvPicPr>
          <p:cNvPr id="11" name="Image 1" descr="preencoded.png"/>
          <p:cNvPicPr>
            <a:picLocks noChangeAspect="1"/>
          </p:cNvPicPr>
          <p:nvPr/>
        </p:nvPicPr>
        <p:blipFill>
          <a:blip r:embed="rId4"/>
          <a:stretch>
            <a:fillRect/>
          </a:stretch>
        </p:blipFill>
        <p:spPr>
          <a:xfrm>
            <a:off x="7842531" y="3547705"/>
            <a:ext cx="306111" cy="382667"/>
          </a:xfrm>
          <a:prstGeom prst="rect">
            <a:avLst/>
          </a:prstGeom>
        </p:spPr>
      </p:pic>
      <p:sp>
        <p:nvSpPr>
          <p:cNvPr id="12" name="Text 8"/>
          <p:cNvSpPr/>
          <p:nvPr/>
        </p:nvSpPr>
        <p:spPr>
          <a:xfrm>
            <a:off x="7655363" y="4306133"/>
            <a:ext cx="2835235" cy="354331"/>
          </a:xfrm>
          <a:prstGeom prst="rect">
            <a:avLst/>
          </a:prstGeom>
          <a:noFill/>
          <a:ln/>
        </p:spPr>
        <p:txBody>
          <a:bodyPr wrap="none" lIns="0" tIns="0" rIns="0" bIns="0" rtlCol="0" anchor="t"/>
          <a:lstStyle/>
          <a:p>
            <a:pPr>
              <a:lnSpc>
                <a:spcPts val="2751"/>
              </a:lnSpc>
            </a:pPr>
            <a:r>
              <a:rPr lang="en-US" sz="2200" dirty="0">
                <a:solidFill>
                  <a:srgbClr val="1E3063"/>
                </a:solidFill>
                <a:latin typeface="Instrument Sans Semi Bold" pitchFamily="34" charset="0"/>
                <a:ea typeface="Instrument Sans Semi Bold" pitchFamily="34" charset="-122"/>
                <a:cs typeface="Instrument Sans Semi Bold" pitchFamily="34" charset="-120"/>
              </a:rPr>
              <a:t>Hydrogen Bonds</a:t>
            </a:r>
            <a:endParaRPr lang="en-US" sz="2200" dirty="0"/>
          </a:p>
        </p:txBody>
      </p:sp>
      <p:sp>
        <p:nvSpPr>
          <p:cNvPr id="13" name="Text 9"/>
          <p:cNvSpPr/>
          <p:nvPr/>
        </p:nvSpPr>
        <p:spPr>
          <a:xfrm>
            <a:off x="7655363" y="4796556"/>
            <a:ext cx="5954435" cy="1814513"/>
          </a:xfrm>
          <a:prstGeom prst="rect">
            <a:avLst/>
          </a:prstGeom>
          <a:noFill/>
          <a:ln/>
        </p:spPr>
        <p:txBody>
          <a:bodyPr wrap="square" lIns="0" tIns="0" rIns="0" bIns="0" rtlCol="0" anchor="t"/>
          <a:lstStyle/>
          <a:p>
            <a:pPr>
              <a:lnSpc>
                <a:spcPts val="2851"/>
              </a:lnSpc>
            </a:pPr>
            <a:r>
              <a:rPr lang="en-US" sz="1751" dirty="0">
                <a:solidFill>
                  <a:srgbClr val="1E3063"/>
                </a:solidFill>
                <a:latin typeface="Instrument Sans Medium" pitchFamily="34" charset="0"/>
                <a:ea typeface="Instrument Sans Medium" pitchFamily="34" charset="-122"/>
                <a:cs typeface="Instrument Sans Medium" pitchFamily="34" charset="-120"/>
              </a:rPr>
              <a:t>These weak interactions occur between complementary nitrogenous bases (A-T/U, C-G) and are vital for holding the two strands of DNA together. Their reversibility allows for DNA unwinding during replication and transcription.</a:t>
            </a:r>
            <a:endParaRPr lang="en-US" sz="1751" dirty="0"/>
          </a:p>
        </p:txBody>
      </p:sp>
      <p:sp>
        <p:nvSpPr>
          <p:cNvPr id="14" name="Rectangle 13">
            <a:extLst>
              <a:ext uri="{FF2B5EF4-FFF2-40B4-BE49-F238E27FC236}">
                <a16:creationId xmlns:a16="http://schemas.microsoft.com/office/drawing/2014/main" id="{CD94ADD7-F261-0AB5-5B38-885FDC95772B}"/>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olynucleotides (A-level Biology) - Study Mind">
            <a:extLst>
              <a:ext uri="{FF2B5EF4-FFF2-40B4-BE49-F238E27FC236}">
                <a16:creationId xmlns:a16="http://schemas.microsoft.com/office/drawing/2014/main" id="{FB3535CA-ED19-84C7-3F63-5B364E820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51" y="993173"/>
            <a:ext cx="5211590" cy="564432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cture">
            <a:extLst>
              <a:ext uri="{FF2B5EF4-FFF2-40B4-BE49-F238E27FC236}">
                <a16:creationId xmlns:a16="http://schemas.microsoft.com/office/drawing/2014/main" id="{BBC21EE6-BD3C-7401-BC23-2F94703C68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545"/>
          <a:stretch>
            <a:fillRect/>
          </a:stretch>
        </p:blipFill>
        <p:spPr bwMode="auto">
          <a:xfrm>
            <a:off x="8372217" y="783496"/>
            <a:ext cx="4108107" cy="623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804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1" y="2691530"/>
            <a:ext cx="7556421" cy="1417559"/>
          </a:xfrm>
          <a:prstGeom prst="rect">
            <a:avLst/>
          </a:prstGeom>
          <a:noFill/>
          <a:ln/>
        </p:spPr>
        <p:txBody>
          <a:bodyPr wrap="square" lIns="0" tIns="0" rIns="0" bIns="0" rtlCol="0" anchor="t"/>
          <a:lstStyle/>
          <a:p>
            <a:pPr>
              <a:lnSpc>
                <a:spcPts val="5551"/>
              </a:lnSpc>
            </a:pPr>
            <a:r>
              <a:rPr lang="en-US" sz="5400" dirty="0">
                <a:solidFill>
                  <a:srgbClr val="091C53"/>
                </a:solidFill>
                <a:ea typeface="Instrument Sans Semi Bold" pitchFamily="34" charset="-122"/>
                <a:cs typeface="Instrument Sans Semi Bold" pitchFamily="34" charset="-120"/>
              </a:rPr>
              <a:t>The Dynamic World of Enzymes: Catalysts of Life</a:t>
            </a:r>
            <a:endParaRPr lang="en-US" sz="5400" dirty="0"/>
          </a:p>
        </p:txBody>
      </p:sp>
      <p:sp>
        <p:nvSpPr>
          <p:cNvPr id="4" name="Text 1"/>
          <p:cNvSpPr/>
          <p:nvPr/>
        </p:nvSpPr>
        <p:spPr>
          <a:xfrm>
            <a:off x="793791" y="4449250"/>
            <a:ext cx="7556421" cy="1088708"/>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Explore the fundamental role of enzymes in biological systems, from their intricate structures to their diverse functions and regulatory mechanisms.</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4466" y="363730"/>
            <a:ext cx="9827319" cy="1387866"/>
          </a:xfrm>
          <a:prstGeom prst="rect">
            <a:avLst/>
          </a:prstGeom>
          <a:noFill/>
          <a:ln/>
        </p:spPr>
        <p:txBody>
          <a:bodyPr wrap="none" lIns="0" tIns="0" rIns="0" bIns="0" rtlCol="0" anchor="t"/>
          <a:lstStyle/>
          <a:p>
            <a:pPr>
              <a:lnSpc>
                <a:spcPct val="200000"/>
              </a:lnSpc>
            </a:pPr>
            <a:r>
              <a:rPr lang="en-US" sz="4400" dirty="0">
                <a:solidFill>
                  <a:srgbClr val="091C53"/>
                </a:solidFill>
                <a:ea typeface="Instrument Sans Semi Bold" pitchFamily="34" charset="-122"/>
                <a:cs typeface="Instrument Sans Semi Bold" pitchFamily="34" charset="-120"/>
              </a:rPr>
              <a:t>Introduction to Enzymology</a:t>
            </a:r>
            <a:endParaRPr lang="en-US" sz="4400" dirty="0"/>
          </a:p>
        </p:txBody>
      </p:sp>
      <p:sp>
        <p:nvSpPr>
          <p:cNvPr id="3" name="Text 1"/>
          <p:cNvSpPr/>
          <p:nvPr/>
        </p:nvSpPr>
        <p:spPr>
          <a:xfrm>
            <a:off x="793789" y="2030233"/>
            <a:ext cx="12945657" cy="5964590"/>
          </a:xfrm>
          <a:prstGeom prst="rect">
            <a:avLst/>
          </a:prstGeom>
          <a:noFill/>
          <a:ln/>
        </p:spPr>
        <p:txBody>
          <a:bodyPr wrap="square" lIns="0" tIns="0" rIns="0" bIns="0" rtlCol="0" anchor="t"/>
          <a:lstStyle/>
          <a:p>
            <a:pPr marL="342900" indent="-342900" algn="just">
              <a:lnSpc>
                <a:spcPct val="150000"/>
              </a:lnSpc>
              <a:buFont typeface="Arial" panose="020B0604020202020204" pitchFamily="34" charset="0"/>
              <a:buChar char="•"/>
            </a:pPr>
            <a:r>
              <a:rPr lang="en-US" sz="2400" dirty="0">
                <a:solidFill>
                  <a:srgbClr val="1E3063"/>
                </a:solidFill>
                <a:ea typeface="Instrument Sans Medium" pitchFamily="34" charset="-122"/>
                <a:cs typeface="Instrument Sans Medium" pitchFamily="34" charset="-120"/>
              </a:rPr>
              <a:t>Enzymes are indispensable </a:t>
            </a:r>
            <a:r>
              <a:rPr lang="en-US" sz="2400" dirty="0">
                <a:solidFill>
                  <a:srgbClr val="1E3063"/>
                </a:solidFill>
                <a:highlight>
                  <a:srgbClr val="FFFF00"/>
                </a:highlight>
                <a:ea typeface="Instrument Sans Medium" pitchFamily="34" charset="-122"/>
                <a:cs typeface="Instrument Sans Medium" pitchFamily="34" charset="-120"/>
              </a:rPr>
              <a:t>organic catalysts </a:t>
            </a:r>
            <a:r>
              <a:rPr lang="en-US" sz="2400" dirty="0">
                <a:solidFill>
                  <a:srgbClr val="1E3063"/>
                </a:solidFill>
                <a:ea typeface="Instrument Sans Medium" pitchFamily="34" charset="-122"/>
                <a:cs typeface="Instrument Sans Medium" pitchFamily="34" charset="-120"/>
              </a:rPr>
              <a:t>that accelerate </a:t>
            </a:r>
            <a:r>
              <a:rPr lang="en-US" sz="2400" dirty="0">
                <a:solidFill>
                  <a:srgbClr val="1E3063"/>
                </a:solidFill>
                <a:highlight>
                  <a:srgbClr val="FFFF00"/>
                </a:highlight>
                <a:ea typeface="Instrument Sans Medium" pitchFamily="34" charset="-122"/>
                <a:cs typeface="Instrument Sans Medium" pitchFamily="34" charset="-120"/>
              </a:rPr>
              <a:t>biochemical reactions in living organisms</a:t>
            </a:r>
            <a:r>
              <a:rPr lang="en-US" sz="2400" dirty="0">
                <a:solidFill>
                  <a:srgbClr val="1E3063"/>
                </a:solidFill>
                <a:ea typeface="Instrument Sans Medium" pitchFamily="34" charset="-122"/>
                <a:cs typeface="Instrument Sans Medium" pitchFamily="34" charset="-120"/>
              </a:rPr>
              <a:t>. </a:t>
            </a:r>
          </a:p>
          <a:p>
            <a:pPr marL="342900" indent="-342900" algn="just">
              <a:lnSpc>
                <a:spcPct val="150000"/>
              </a:lnSpc>
              <a:buFont typeface="Arial" panose="020B0604020202020204" pitchFamily="34" charset="0"/>
              <a:buChar char="•"/>
            </a:pPr>
            <a:r>
              <a:rPr lang="en-US" sz="2400" dirty="0">
                <a:solidFill>
                  <a:srgbClr val="1E3063"/>
                </a:solidFill>
                <a:ea typeface="Instrument Sans Medium" pitchFamily="34" charset="-122"/>
                <a:cs typeface="Instrument Sans Medium" pitchFamily="34" charset="-120"/>
              </a:rPr>
              <a:t>They ensure reactions occur rapidly and with high specificity. </a:t>
            </a:r>
          </a:p>
          <a:p>
            <a:pPr marL="342900" indent="-342900" algn="just">
              <a:lnSpc>
                <a:spcPct val="150000"/>
              </a:lnSpc>
              <a:buFont typeface="Arial" panose="020B0604020202020204" pitchFamily="34" charset="0"/>
              <a:buChar char="•"/>
            </a:pPr>
            <a:r>
              <a:rPr lang="en-US" sz="2400" dirty="0">
                <a:solidFill>
                  <a:srgbClr val="1E3063"/>
                </a:solidFill>
                <a:ea typeface="Instrument Sans Medium" pitchFamily="34" charset="-122"/>
                <a:cs typeface="Instrument Sans Medium" pitchFamily="34" charset="-120"/>
              </a:rPr>
              <a:t>Chemically, </a:t>
            </a:r>
            <a:r>
              <a:rPr lang="en-US" sz="2400" dirty="0">
                <a:solidFill>
                  <a:srgbClr val="1E3063"/>
                </a:solidFill>
                <a:highlight>
                  <a:srgbClr val="FFFF00"/>
                </a:highlight>
                <a:ea typeface="Instrument Sans Medium" pitchFamily="34" charset="-122"/>
                <a:cs typeface="Instrument Sans Medium" pitchFamily="34" charset="-120"/>
              </a:rPr>
              <a:t>all enzymes are proteins</a:t>
            </a:r>
            <a:r>
              <a:rPr lang="en-US" sz="2400" dirty="0">
                <a:solidFill>
                  <a:srgbClr val="1E3063"/>
                </a:solidFill>
                <a:ea typeface="Instrument Sans Medium" pitchFamily="34" charset="-122"/>
                <a:cs typeface="Instrument Sans Medium" pitchFamily="34" charset="-120"/>
              </a:rPr>
              <a:t>, playing a pivotal role in metabolism by directing and controlling physiological processes within cells. </a:t>
            </a:r>
          </a:p>
          <a:p>
            <a:pPr marL="342900" indent="-342900" algn="just">
              <a:lnSpc>
                <a:spcPct val="150000"/>
              </a:lnSpc>
              <a:buFont typeface="Arial" panose="020B0604020202020204" pitchFamily="34" charset="0"/>
              <a:buChar char="•"/>
            </a:pPr>
            <a:r>
              <a:rPr lang="en-US" sz="2400" dirty="0">
                <a:solidFill>
                  <a:srgbClr val="1E3063"/>
                </a:solidFill>
                <a:ea typeface="Instrument Sans Medium" pitchFamily="34" charset="-122"/>
                <a:cs typeface="Instrument Sans Medium" pitchFamily="34" charset="-120"/>
              </a:rPr>
              <a:t>Any alteration in a cell's enzyme profile directly impacts its biochemical functions, underscoring their critical importance in the living world. </a:t>
            </a:r>
          </a:p>
          <a:p>
            <a:pPr marL="342900" indent="-342900" algn="just">
              <a:lnSpc>
                <a:spcPct val="150000"/>
              </a:lnSpc>
              <a:buFont typeface="Arial" panose="020B0604020202020204" pitchFamily="34" charset="0"/>
              <a:buChar char="•"/>
            </a:pPr>
            <a:r>
              <a:rPr lang="en-US" sz="2400" dirty="0">
                <a:solidFill>
                  <a:srgbClr val="1E3063"/>
                </a:solidFill>
                <a:ea typeface="Instrument Sans Medium" pitchFamily="34" charset="-122"/>
                <a:cs typeface="Instrument Sans Medium" pitchFamily="34" charset="-120"/>
              </a:rPr>
              <a:t>Enzymology, a branch of biochemistry, delves into the study of enzyme kinetics, structure, function, and interrelationships.</a:t>
            </a:r>
            <a:endParaRPr lang="en-US" sz="2400" dirty="0"/>
          </a:p>
        </p:txBody>
      </p:sp>
      <p:sp>
        <p:nvSpPr>
          <p:cNvPr id="4" name="Rectangle 3">
            <a:extLst>
              <a:ext uri="{FF2B5EF4-FFF2-40B4-BE49-F238E27FC236}">
                <a16:creationId xmlns:a16="http://schemas.microsoft.com/office/drawing/2014/main" id="{BF09F468-CFA9-9F43-0C14-1ADD02BB73BC}"/>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200000"/>
              </a:lnSpc>
            </a:pPr>
            <a:endParaRPr lang="en-IN"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57E22-B99F-67D4-0E04-E0F7674DFA81}"/>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C9025CC3-D8CF-FF1C-145D-6419C2813BA1}"/>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400" dirty="0"/>
          </a:p>
        </p:txBody>
      </p:sp>
      <p:sp>
        <p:nvSpPr>
          <p:cNvPr id="10" name="Shape 7">
            <a:extLst>
              <a:ext uri="{FF2B5EF4-FFF2-40B4-BE49-F238E27FC236}">
                <a16:creationId xmlns:a16="http://schemas.microsoft.com/office/drawing/2014/main" id="{D51C7E36-230A-B4C6-C7D3-D1339720D729}"/>
              </a:ext>
            </a:extLst>
          </p:cNvPr>
          <p:cNvSpPr/>
          <p:nvPr/>
        </p:nvSpPr>
        <p:spPr>
          <a:xfrm>
            <a:off x="7842531" y="2689081"/>
            <a:ext cx="680443" cy="680443"/>
          </a:xfrm>
          <a:prstGeom prst="roundRect">
            <a:avLst>
              <a:gd name="adj" fmla="val 13436980"/>
            </a:avLst>
          </a:prstGeom>
          <a:solidFill>
            <a:srgbClr val="84C1FA"/>
          </a:solidFill>
          <a:ln/>
        </p:spPr>
        <p:txBody>
          <a:bodyPr/>
          <a:lstStyle/>
          <a:p>
            <a:endParaRPr lang="en-IN" sz="2400"/>
          </a:p>
        </p:txBody>
      </p:sp>
      <p:pic>
        <p:nvPicPr>
          <p:cNvPr id="11" name="Image 1" descr="preencoded.png">
            <a:extLst>
              <a:ext uri="{FF2B5EF4-FFF2-40B4-BE49-F238E27FC236}">
                <a16:creationId xmlns:a16="http://schemas.microsoft.com/office/drawing/2014/main" id="{EFF58D29-48D6-BDEC-64FF-FFDB91233BE8}"/>
              </a:ext>
            </a:extLst>
          </p:cNvPr>
          <p:cNvPicPr>
            <a:picLocks noChangeAspect="1"/>
          </p:cNvPicPr>
          <p:nvPr/>
        </p:nvPicPr>
        <p:blipFill>
          <a:blip r:embed="rId3"/>
          <a:stretch>
            <a:fillRect/>
          </a:stretch>
        </p:blipFill>
        <p:spPr>
          <a:xfrm>
            <a:off x="7995586" y="2820279"/>
            <a:ext cx="306111" cy="382667"/>
          </a:xfrm>
          <a:prstGeom prst="rect">
            <a:avLst/>
          </a:prstGeom>
        </p:spPr>
      </p:pic>
      <p:pic>
        <p:nvPicPr>
          <p:cNvPr id="16" name="Picture 15" descr="A chart of cell division&#10;&#10;AI-generated content may be incorrect.">
            <a:extLst>
              <a:ext uri="{FF2B5EF4-FFF2-40B4-BE49-F238E27FC236}">
                <a16:creationId xmlns:a16="http://schemas.microsoft.com/office/drawing/2014/main" id="{8CBAA521-D44F-81FE-6825-AAB4C6CFA024}"/>
              </a:ext>
            </a:extLst>
          </p:cNvPr>
          <p:cNvPicPr>
            <a:picLocks noChangeAspect="1"/>
          </p:cNvPicPr>
          <p:nvPr/>
        </p:nvPicPr>
        <p:blipFill>
          <a:blip r:embed="rId4"/>
          <a:stretch>
            <a:fillRect/>
          </a:stretch>
        </p:blipFill>
        <p:spPr>
          <a:xfrm>
            <a:off x="4278923" y="302285"/>
            <a:ext cx="5886982" cy="7648251"/>
          </a:xfrm>
          <a:prstGeom prst="rect">
            <a:avLst/>
          </a:prstGeom>
        </p:spPr>
      </p:pic>
      <p:sp>
        <p:nvSpPr>
          <p:cNvPr id="2" name="TextBox 1">
            <a:extLst>
              <a:ext uri="{FF2B5EF4-FFF2-40B4-BE49-F238E27FC236}">
                <a16:creationId xmlns:a16="http://schemas.microsoft.com/office/drawing/2014/main" id="{36FFF1E9-5A11-D1DF-AACC-536B4AD1DD01}"/>
              </a:ext>
            </a:extLst>
          </p:cNvPr>
          <p:cNvSpPr txBox="1"/>
          <p:nvPr/>
        </p:nvSpPr>
        <p:spPr>
          <a:xfrm>
            <a:off x="384313" y="3369524"/>
            <a:ext cx="3540812"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Amylase – Carbohydrate </a:t>
            </a:r>
          </a:p>
          <a:p>
            <a:r>
              <a:rPr lang="en-US" sz="2000" dirty="0">
                <a:latin typeface="Times New Roman" panose="02020603050405020304" pitchFamily="18" charset="0"/>
                <a:cs typeface="Times New Roman" panose="02020603050405020304" pitchFamily="18" charset="0"/>
              </a:rPr>
              <a:t>Pectinase – </a:t>
            </a:r>
            <a:r>
              <a:rPr lang="en-IN" sz="2000" dirty="0">
                <a:latin typeface="Times New Roman" panose="02020603050405020304" pitchFamily="18" charset="0"/>
                <a:cs typeface="Times New Roman" panose="02020603050405020304" pitchFamily="18" charset="0"/>
              </a:rPr>
              <a:t>pectin </a:t>
            </a:r>
          </a:p>
          <a:p>
            <a:r>
              <a:rPr lang="en-IN" sz="2000" dirty="0">
                <a:latin typeface="Times New Roman" panose="02020603050405020304" pitchFamily="18" charset="0"/>
                <a:cs typeface="Times New Roman" panose="02020603050405020304" pitchFamily="18" charset="0"/>
              </a:rPr>
              <a:t>Lipase – lipids </a:t>
            </a:r>
          </a:p>
          <a:p>
            <a:r>
              <a:rPr lang="en-IN" sz="2000" dirty="0">
                <a:latin typeface="Times New Roman" panose="02020603050405020304" pitchFamily="18" charset="0"/>
                <a:cs typeface="Times New Roman" panose="02020603050405020304" pitchFamily="18" charset="0"/>
              </a:rPr>
              <a:t>Pepsin – smaller peptides </a:t>
            </a:r>
          </a:p>
          <a:p>
            <a:r>
              <a:rPr lang="en-IN" sz="2000" dirty="0">
                <a:latin typeface="Times New Roman" panose="02020603050405020304" pitchFamily="18" charset="0"/>
                <a:cs typeface="Times New Roman" panose="02020603050405020304" pitchFamily="18" charset="0"/>
              </a:rPr>
              <a:t>Trypsin – small proteins</a:t>
            </a:r>
          </a:p>
          <a:p>
            <a:r>
              <a:rPr lang="en-IN" sz="2000" dirty="0">
                <a:latin typeface="Times New Roman" panose="02020603050405020304" pitchFamily="18" charset="0"/>
                <a:cs typeface="Times New Roman" panose="02020603050405020304" pitchFamily="18" charset="0"/>
              </a:rPr>
              <a:t>Coagulase -  blood clotting </a:t>
            </a:r>
          </a:p>
        </p:txBody>
      </p:sp>
      <p:sp>
        <p:nvSpPr>
          <p:cNvPr id="3" name="TextBox 2">
            <a:extLst>
              <a:ext uri="{FF2B5EF4-FFF2-40B4-BE49-F238E27FC236}">
                <a16:creationId xmlns:a16="http://schemas.microsoft.com/office/drawing/2014/main" id="{46141DF3-7765-3055-784C-D8C268443464}"/>
              </a:ext>
            </a:extLst>
          </p:cNvPr>
          <p:cNvSpPr txBox="1"/>
          <p:nvPr/>
        </p:nvSpPr>
        <p:spPr>
          <a:xfrm>
            <a:off x="10519703" y="3373697"/>
            <a:ext cx="3684104"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Glycosidases – break glycosidic bond</a:t>
            </a:r>
          </a:p>
          <a:p>
            <a:r>
              <a:rPr lang="en-US" sz="2000" dirty="0">
                <a:latin typeface="Times New Roman" panose="02020603050405020304" pitchFamily="18" charset="0"/>
                <a:cs typeface="Times New Roman" panose="02020603050405020304" pitchFamily="18" charset="0"/>
              </a:rPr>
              <a:t> proteases – break peptide bond </a:t>
            </a:r>
          </a:p>
          <a:p>
            <a:r>
              <a:rPr lang="en-IN" sz="2000" dirty="0">
                <a:latin typeface="Times New Roman" panose="02020603050405020304" pitchFamily="18" charset="0"/>
                <a:cs typeface="Times New Roman" panose="02020603050405020304" pitchFamily="18" charset="0"/>
              </a:rPr>
              <a:t>Acid phosphatase - </a:t>
            </a:r>
            <a:r>
              <a:rPr lang="en-US" sz="2000" dirty="0">
                <a:latin typeface="Times New Roman" panose="02020603050405020304" pitchFamily="18" charset="0"/>
                <a:cs typeface="Times New Roman" panose="02020603050405020304" pitchFamily="18" charset="0"/>
              </a:rPr>
              <a:t>remove phosphate groups from molecules</a:t>
            </a:r>
          </a:p>
          <a:p>
            <a:r>
              <a:rPr lang="en-US" sz="2000" dirty="0">
                <a:latin typeface="Times New Roman" panose="02020603050405020304" pitchFamily="18" charset="0"/>
                <a:cs typeface="Times New Roman" panose="02020603050405020304" pitchFamily="18" charset="0"/>
              </a:rPr>
              <a:t>Sulfatases – break sulfate bonds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200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89" y="1257293"/>
            <a:ext cx="10170915" cy="566976"/>
          </a:xfrm>
          <a:prstGeom prst="rect">
            <a:avLst/>
          </a:prstGeom>
          <a:noFill/>
          <a:ln/>
        </p:spPr>
        <p:txBody>
          <a:bodyPr wrap="none" lIns="0" tIns="0" rIns="0" bIns="0" rtlCol="0" anchor="t"/>
          <a:lstStyle/>
          <a:p>
            <a:pPr>
              <a:lnSpc>
                <a:spcPts val="4451"/>
              </a:lnSpc>
            </a:pPr>
            <a:r>
              <a:rPr lang="en-US" sz="4000" dirty="0">
                <a:solidFill>
                  <a:srgbClr val="091C53"/>
                </a:solidFill>
                <a:ea typeface="Instrument Sans Semi Bold" pitchFamily="34" charset="-122"/>
                <a:cs typeface="Instrument Sans Semi Bold" pitchFamily="34" charset="-120"/>
              </a:rPr>
              <a:t>Nucleic Acids: The Information Molecules of Life</a:t>
            </a:r>
            <a:endParaRPr lang="en-US" sz="4000" dirty="0"/>
          </a:p>
        </p:txBody>
      </p:sp>
      <p:sp>
        <p:nvSpPr>
          <p:cNvPr id="3" name="Text 1"/>
          <p:cNvSpPr/>
          <p:nvPr/>
        </p:nvSpPr>
        <p:spPr>
          <a:xfrm>
            <a:off x="793791" y="2604860"/>
            <a:ext cx="13042821" cy="1088708"/>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Nucleic acids are large macromolecules essential for all organisms and viruses. They serve as information molecules, providing the templates for protein synthesis within cells. Their crucial roles include the </a:t>
            </a:r>
            <a:r>
              <a:rPr lang="en-US" sz="2000" dirty="0">
                <a:solidFill>
                  <a:srgbClr val="1E3063"/>
                </a:solidFill>
                <a:highlight>
                  <a:srgbClr val="FFFF00"/>
                </a:highlight>
                <a:ea typeface="Instrument Sans Medium" pitchFamily="34" charset="-122"/>
                <a:cs typeface="Instrument Sans Medium" pitchFamily="34" charset="-120"/>
              </a:rPr>
              <a:t>preservation and expression of genetic data</a:t>
            </a:r>
            <a:r>
              <a:rPr lang="en-US" sz="2000" dirty="0">
                <a:solidFill>
                  <a:srgbClr val="1E3063"/>
                </a:solidFill>
                <a:ea typeface="Instrument Sans Medium" pitchFamily="34" charset="-122"/>
                <a:cs typeface="Instrument Sans Medium" pitchFamily="34" charset="-120"/>
              </a:rPr>
              <a:t>, acting as the genetic material conveyed to progeny during cell reproduction.</a:t>
            </a:r>
            <a:endParaRPr lang="en-US" sz="2000" dirty="0"/>
          </a:p>
        </p:txBody>
      </p:sp>
      <p:sp>
        <p:nvSpPr>
          <p:cNvPr id="4" name="Shape 2"/>
          <p:cNvSpPr/>
          <p:nvPr/>
        </p:nvSpPr>
        <p:spPr>
          <a:xfrm>
            <a:off x="793793" y="4472825"/>
            <a:ext cx="510303" cy="510303"/>
          </a:xfrm>
          <a:prstGeom prst="roundRect">
            <a:avLst>
              <a:gd name="adj" fmla="val 40005"/>
            </a:avLst>
          </a:prstGeom>
          <a:solidFill>
            <a:srgbClr val="CEE6FD"/>
          </a:solidFill>
          <a:ln/>
        </p:spPr>
        <p:txBody>
          <a:bodyPr/>
          <a:lstStyle/>
          <a:p>
            <a:endParaRPr lang="en-IN" sz="2400"/>
          </a:p>
        </p:txBody>
      </p:sp>
      <p:sp>
        <p:nvSpPr>
          <p:cNvPr id="5" name="Text 3"/>
          <p:cNvSpPr/>
          <p:nvPr/>
        </p:nvSpPr>
        <p:spPr>
          <a:xfrm>
            <a:off x="878860" y="4571082"/>
            <a:ext cx="340163" cy="425291"/>
          </a:xfrm>
          <a:prstGeom prst="rect">
            <a:avLst/>
          </a:prstGeom>
          <a:noFill/>
          <a:ln/>
        </p:spPr>
        <p:txBody>
          <a:bodyPr wrap="none" lIns="0" tIns="0" rIns="0" bIns="0" rtlCol="0" anchor="t"/>
          <a:lstStyle/>
          <a:p>
            <a:pPr algn="ctr">
              <a:lnSpc>
                <a:spcPts val="2651"/>
              </a:lnSpc>
            </a:pPr>
            <a:r>
              <a:rPr lang="en-US" sz="3200" dirty="0">
                <a:solidFill>
                  <a:srgbClr val="1E3063"/>
                </a:solidFill>
                <a:ea typeface="Instrument Sans Semi Bold" pitchFamily="34" charset="-122"/>
                <a:cs typeface="Instrument Sans Semi Bold" pitchFamily="34" charset="-120"/>
              </a:rPr>
              <a:t>1</a:t>
            </a:r>
            <a:endParaRPr lang="en-US" sz="3200" dirty="0"/>
          </a:p>
        </p:txBody>
      </p:sp>
      <p:sp>
        <p:nvSpPr>
          <p:cNvPr id="6" name="Text 4"/>
          <p:cNvSpPr/>
          <p:nvPr/>
        </p:nvSpPr>
        <p:spPr>
          <a:xfrm>
            <a:off x="1530907" y="4550691"/>
            <a:ext cx="3421499" cy="708660"/>
          </a:xfrm>
          <a:prstGeom prst="rect">
            <a:avLst/>
          </a:prstGeom>
          <a:noFill/>
          <a:ln/>
        </p:spPr>
        <p:txBody>
          <a:bodyPr wrap="squar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Genetic Information Storage</a:t>
            </a:r>
            <a:endParaRPr lang="en-US" sz="2800" dirty="0"/>
          </a:p>
        </p:txBody>
      </p:sp>
      <p:sp>
        <p:nvSpPr>
          <p:cNvPr id="7" name="Text 5"/>
          <p:cNvSpPr/>
          <p:nvPr/>
        </p:nvSpPr>
        <p:spPr>
          <a:xfrm>
            <a:off x="1530907" y="5395436"/>
            <a:ext cx="3421499" cy="725805"/>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Store the blueprints for all cellular functions.</a:t>
            </a:r>
            <a:endParaRPr lang="en-US" sz="2000" dirty="0"/>
          </a:p>
        </p:txBody>
      </p:sp>
      <p:sp>
        <p:nvSpPr>
          <p:cNvPr id="8" name="Shape 6"/>
          <p:cNvSpPr/>
          <p:nvPr/>
        </p:nvSpPr>
        <p:spPr>
          <a:xfrm>
            <a:off x="5235897" y="4472825"/>
            <a:ext cx="510303" cy="510303"/>
          </a:xfrm>
          <a:prstGeom prst="roundRect">
            <a:avLst>
              <a:gd name="adj" fmla="val 40005"/>
            </a:avLst>
          </a:prstGeom>
          <a:solidFill>
            <a:srgbClr val="CEE6FD"/>
          </a:solidFill>
          <a:ln/>
        </p:spPr>
        <p:txBody>
          <a:bodyPr/>
          <a:lstStyle/>
          <a:p>
            <a:endParaRPr lang="en-IN" sz="2400"/>
          </a:p>
        </p:txBody>
      </p:sp>
      <p:sp>
        <p:nvSpPr>
          <p:cNvPr id="9" name="Text 7"/>
          <p:cNvSpPr/>
          <p:nvPr/>
        </p:nvSpPr>
        <p:spPr>
          <a:xfrm>
            <a:off x="5320963" y="4582233"/>
            <a:ext cx="340163" cy="425291"/>
          </a:xfrm>
          <a:prstGeom prst="rect">
            <a:avLst/>
          </a:prstGeom>
          <a:noFill/>
          <a:ln/>
        </p:spPr>
        <p:txBody>
          <a:bodyPr wrap="none" lIns="0" tIns="0" rIns="0" bIns="0" rtlCol="0" anchor="t"/>
          <a:lstStyle/>
          <a:p>
            <a:pPr algn="ctr">
              <a:lnSpc>
                <a:spcPts val="2651"/>
              </a:lnSpc>
            </a:pPr>
            <a:r>
              <a:rPr lang="en-US" sz="3200" dirty="0">
                <a:solidFill>
                  <a:srgbClr val="1E3063"/>
                </a:solidFill>
                <a:ea typeface="Instrument Sans Semi Bold" pitchFamily="34" charset="-122"/>
                <a:cs typeface="Instrument Sans Semi Bold" pitchFamily="34" charset="-120"/>
              </a:rPr>
              <a:t>2</a:t>
            </a:r>
            <a:endParaRPr lang="en-US" sz="3200" dirty="0"/>
          </a:p>
        </p:txBody>
      </p:sp>
      <p:sp>
        <p:nvSpPr>
          <p:cNvPr id="10" name="Text 8"/>
          <p:cNvSpPr/>
          <p:nvPr/>
        </p:nvSpPr>
        <p:spPr>
          <a:xfrm>
            <a:off x="5973009" y="4550691"/>
            <a:ext cx="3421499" cy="708660"/>
          </a:xfrm>
          <a:prstGeom prst="rect">
            <a:avLst/>
          </a:prstGeom>
          <a:noFill/>
          <a:ln/>
        </p:spPr>
        <p:txBody>
          <a:bodyPr wrap="squar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Protein Synthesis Templates</a:t>
            </a:r>
            <a:endParaRPr lang="en-US" sz="2800" dirty="0"/>
          </a:p>
        </p:txBody>
      </p:sp>
      <p:sp>
        <p:nvSpPr>
          <p:cNvPr id="11" name="Text 9"/>
          <p:cNvSpPr/>
          <p:nvPr/>
        </p:nvSpPr>
        <p:spPr>
          <a:xfrm>
            <a:off x="5973009" y="5395436"/>
            <a:ext cx="3421499" cy="725805"/>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Direct the creation of essential proteins.</a:t>
            </a:r>
            <a:endParaRPr lang="en-US" sz="2000" dirty="0"/>
          </a:p>
        </p:txBody>
      </p:sp>
      <p:sp>
        <p:nvSpPr>
          <p:cNvPr id="12" name="Shape 10"/>
          <p:cNvSpPr/>
          <p:nvPr/>
        </p:nvSpPr>
        <p:spPr>
          <a:xfrm>
            <a:off x="9677998" y="4472825"/>
            <a:ext cx="510303" cy="510303"/>
          </a:xfrm>
          <a:prstGeom prst="roundRect">
            <a:avLst>
              <a:gd name="adj" fmla="val 40005"/>
            </a:avLst>
          </a:prstGeom>
          <a:solidFill>
            <a:srgbClr val="CEE6FD"/>
          </a:solidFill>
          <a:ln/>
        </p:spPr>
        <p:txBody>
          <a:bodyPr/>
          <a:lstStyle/>
          <a:p>
            <a:endParaRPr lang="en-IN" sz="2400"/>
          </a:p>
        </p:txBody>
      </p:sp>
      <p:sp>
        <p:nvSpPr>
          <p:cNvPr id="13" name="Text 11"/>
          <p:cNvSpPr/>
          <p:nvPr/>
        </p:nvSpPr>
        <p:spPr>
          <a:xfrm>
            <a:off x="9763065" y="4571082"/>
            <a:ext cx="340163" cy="425291"/>
          </a:xfrm>
          <a:prstGeom prst="rect">
            <a:avLst/>
          </a:prstGeom>
          <a:noFill/>
          <a:ln/>
        </p:spPr>
        <p:txBody>
          <a:bodyPr wrap="none" lIns="0" tIns="0" rIns="0" bIns="0" rtlCol="0" anchor="t"/>
          <a:lstStyle/>
          <a:p>
            <a:pPr algn="ctr">
              <a:lnSpc>
                <a:spcPts val="2651"/>
              </a:lnSpc>
            </a:pPr>
            <a:r>
              <a:rPr lang="en-US" sz="3200" dirty="0">
                <a:solidFill>
                  <a:srgbClr val="1E3063"/>
                </a:solidFill>
                <a:ea typeface="Instrument Sans Semi Bold" pitchFamily="34" charset="-122"/>
                <a:cs typeface="Instrument Sans Semi Bold" pitchFamily="34" charset="-120"/>
              </a:rPr>
              <a:t>3</a:t>
            </a:r>
            <a:endParaRPr lang="en-US" sz="3200" dirty="0"/>
          </a:p>
        </p:txBody>
      </p:sp>
      <p:sp>
        <p:nvSpPr>
          <p:cNvPr id="14" name="Text 12"/>
          <p:cNvSpPr/>
          <p:nvPr/>
        </p:nvSpPr>
        <p:spPr>
          <a:xfrm>
            <a:off x="10415114" y="4550688"/>
            <a:ext cx="3248620"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Hereditary Transmission</a:t>
            </a:r>
            <a:endParaRPr lang="en-US" sz="2800" dirty="0"/>
          </a:p>
        </p:txBody>
      </p:sp>
      <p:sp>
        <p:nvSpPr>
          <p:cNvPr id="15" name="Text 13"/>
          <p:cNvSpPr/>
          <p:nvPr/>
        </p:nvSpPr>
        <p:spPr>
          <a:xfrm>
            <a:off x="10415112" y="5041107"/>
            <a:ext cx="3421499" cy="725805"/>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Pass genetic traits from one generation to the next.</a:t>
            </a:r>
            <a:endParaRPr lang="en-US" sz="2000" dirty="0"/>
          </a:p>
        </p:txBody>
      </p:sp>
      <p:sp>
        <p:nvSpPr>
          <p:cNvPr id="16" name="Rectangle 15">
            <a:extLst>
              <a:ext uri="{FF2B5EF4-FFF2-40B4-BE49-F238E27FC236}">
                <a16:creationId xmlns:a16="http://schemas.microsoft.com/office/drawing/2014/main" id="{B3887B75-AACB-5E12-6B4E-3973897A1A20}"/>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0BAEE03-7E34-7711-CD54-378A1F3ABEAA}"/>
              </a:ext>
            </a:extLst>
          </p:cNvPr>
          <p:cNvSpPr/>
          <p:nvPr/>
        </p:nvSpPr>
        <p:spPr>
          <a:xfrm>
            <a:off x="12779299" y="7799199"/>
            <a:ext cx="1828800" cy="36235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3200" dirty="0"/>
          </a:p>
        </p:txBody>
      </p:sp>
      <p:sp>
        <p:nvSpPr>
          <p:cNvPr id="2" name="Text 0"/>
          <p:cNvSpPr/>
          <p:nvPr/>
        </p:nvSpPr>
        <p:spPr>
          <a:xfrm>
            <a:off x="498635" y="406959"/>
            <a:ext cx="7790736" cy="445295"/>
          </a:xfrm>
          <a:prstGeom prst="rect">
            <a:avLst/>
          </a:prstGeom>
          <a:noFill/>
          <a:ln/>
        </p:spPr>
        <p:txBody>
          <a:bodyPr wrap="none" lIns="0" tIns="0" rIns="0" bIns="0" rtlCol="0" anchor="t"/>
          <a:lstStyle/>
          <a:p>
            <a:pPr>
              <a:lnSpc>
                <a:spcPts val="3500"/>
              </a:lnSpc>
            </a:pPr>
            <a:r>
              <a:rPr lang="en-US" sz="4400" dirty="0">
                <a:solidFill>
                  <a:srgbClr val="091C53"/>
                </a:solidFill>
                <a:ea typeface="Instrument Sans Semi Bold" pitchFamily="34" charset="-122"/>
                <a:cs typeface="Instrument Sans Semi Bold" pitchFamily="34" charset="-120"/>
              </a:rPr>
              <a:t>Enzyme Classification: A Systematic Approach</a:t>
            </a:r>
            <a:endParaRPr lang="en-US" sz="4400" dirty="0"/>
          </a:p>
        </p:txBody>
      </p:sp>
      <p:sp>
        <p:nvSpPr>
          <p:cNvPr id="3" name="Text 1"/>
          <p:cNvSpPr/>
          <p:nvPr/>
        </p:nvSpPr>
        <p:spPr>
          <a:xfrm>
            <a:off x="498635" y="1137169"/>
            <a:ext cx="13633133" cy="684015"/>
          </a:xfrm>
          <a:prstGeom prst="rect">
            <a:avLst/>
          </a:prstGeom>
          <a:noFill/>
          <a:ln/>
        </p:spPr>
        <p:txBody>
          <a:bodyPr wrap="square" lIns="0" tIns="0" rIns="0" bIns="0" rtlCol="0" anchor="t"/>
          <a:lstStyle/>
          <a:p>
            <a:pPr>
              <a:lnSpc>
                <a:spcPts val="1751"/>
              </a:lnSpc>
            </a:pPr>
            <a:r>
              <a:rPr lang="en-US" dirty="0">
                <a:solidFill>
                  <a:srgbClr val="1E3063"/>
                </a:solidFill>
                <a:ea typeface="Instrument Sans Medium" pitchFamily="34" charset="-122"/>
                <a:cs typeface="Instrument Sans Medium" pitchFamily="34" charset="-120"/>
              </a:rPr>
              <a:t>As the discovery of new enzymes expanded, a systematic classification was developed by the Nomenclature Commission of the International Union of Biochemistry. Enzymes are categorized into six major groups based on the general type of reaction they catalyze. This hierarchical system includes subgroups and secondary subgroups, allowing for precise identification and characterization of enzymatic activities.</a:t>
            </a:r>
            <a:endParaRPr lang="en-US" dirty="0"/>
          </a:p>
        </p:txBody>
      </p:sp>
      <p:sp>
        <p:nvSpPr>
          <p:cNvPr id="4" name="Shape 2"/>
          <p:cNvSpPr/>
          <p:nvPr/>
        </p:nvSpPr>
        <p:spPr>
          <a:xfrm>
            <a:off x="498635" y="1981439"/>
            <a:ext cx="13633133" cy="854869"/>
          </a:xfrm>
          <a:prstGeom prst="roundRect">
            <a:avLst>
              <a:gd name="adj" fmla="val 15001"/>
            </a:avLst>
          </a:prstGeom>
          <a:solidFill>
            <a:srgbClr val="FFFFFF"/>
          </a:solidFill>
          <a:ln w="15240">
            <a:solidFill>
              <a:srgbClr val="B4CCE3"/>
            </a:solidFill>
            <a:prstDash val="solid"/>
          </a:ln>
        </p:spPr>
        <p:txBody>
          <a:bodyPr/>
          <a:lstStyle/>
          <a:p>
            <a:endParaRPr lang="en-IN" sz="3200"/>
          </a:p>
        </p:txBody>
      </p:sp>
      <p:sp>
        <p:nvSpPr>
          <p:cNvPr id="5" name="Shape 3"/>
          <p:cNvSpPr/>
          <p:nvPr/>
        </p:nvSpPr>
        <p:spPr>
          <a:xfrm>
            <a:off x="513875" y="1996679"/>
            <a:ext cx="569952" cy="824389"/>
          </a:xfrm>
          <a:prstGeom prst="roundRect">
            <a:avLst>
              <a:gd name="adj" fmla="val 19292"/>
            </a:avLst>
          </a:prstGeom>
          <a:solidFill>
            <a:srgbClr val="CEE6FD"/>
          </a:solidFill>
          <a:ln/>
        </p:spPr>
        <p:txBody>
          <a:bodyPr/>
          <a:lstStyle/>
          <a:p>
            <a:endParaRPr lang="en-IN" sz="3200"/>
          </a:p>
        </p:txBody>
      </p:sp>
      <p:sp>
        <p:nvSpPr>
          <p:cNvPr id="6" name="Text 4"/>
          <p:cNvSpPr/>
          <p:nvPr/>
        </p:nvSpPr>
        <p:spPr>
          <a:xfrm>
            <a:off x="691992" y="2275288"/>
            <a:ext cx="213717" cy="267057"/>
          </a:xfrm>
          <a:prstGeom prst="rect">
            <a:avLst/>
          </a:prstGeom>
          <a:noFill/>
          <a:ln/>
        </p:spPr>
        <p:txBody>
          <a:bodyPr wrap="none" lIns="0" tIns="0" rIns="0" bIns="0" rtlCol="0" anchor="t"/>
          <a:lstStyle/>
          <a:p>
            <a:pPr>
              <a:lnSpc>
                <a:spcPts val="1651"/>
              </a:lnSpc>
            </a:pPr>
            <a:r>
              <a:rPr lang="en-US" sz="2800" dirty="0">
                <a:solidFill>
                  <a:srgbClr val="1E3063"/>
                </a:solidFill>
                <a:ea typeface="Instrument Sans Semi Bold" pitchFamily="34" charset="-122"/>
                <a:cs typeface="Instrument Sans Semi Bold" pitchFamily="34" charset="-120"/>
              </a:rPr>
              <a:t>1</a:t>
            </a:r>
            <a:endParaRPr lang="en-US" sz="2800" dirty="0"/>
          </a:p>
        </p:txBody>
      </p:sp>
      <p:sp>
        <p:nvSpPr>
          <p:cNvPr id="7" name="Text 5"/>
          <p:cNvSpPr/>
          <p:nvPr/>
        </p:nvSpPr>
        <p:spPr>
          <a:xfrm>
            <a:off x="1226225" y="2139081"/>
            <a:ext cx="1781056" cy="222647"/>
          </a:xfrm>
          <a:prstGeom prst="rect">
            <a:avLst/>
          </a:prstGeom>
          <a:noFill/>
          <a:ln/>
        </p:spPr>
        <p:txBody>
          <a:bodyPr wrap="none" lIns="0" tIns="0" rIns="0" bIns="0" rtlCol="0" anchor="t"/>
          <a:lstStyle/>
          <a:p>
            <a:pPr>
              <a:lnSpc>
                <a:spcPts val="1751"/>
              </a:lnSpc>
            </a:pPr>
            <a:r>
              <a:rPr lang="en-US" sz="2400" dirty="0">
                <a:solidFill>
                  <a:srgbClr val="1E3063"/>
                </a:solidFill>
                <a:ea typeface="Instrument Sans Semi Bold" pitchFamily="34" charset="-122"/>
                <a:cs typeface="Instrument Sans Semi Bold" pitchFamily="34" charset="-120"/>
              </a:rPr>
              <a:t>Oxidoreductases</a:t>
            </a:r>
            <a:endParaRPr lang="en-US" sz="2400" dirty="0"/>
          </a:p>
        </p:txBody>
      </p:sp>
      <p:sp>
        <p:nvSpPr>
          <p:cNvPr id="8" name="Text 6"/>
          <p:cNvSpPr/>
          <p:nvPr/>
        </p:nvSpPr>
        <p:spPr>
          <a:xfrm>
            <a:off x="1226229" y="2447212"/>
            <a:ext cx="12890303" cy="228005"/>
          </a:xfrm>
          <a:prstGeom prst="rect">
            <a:avLst/>
          </a:prstGeom>
          <a:noFill/>
          <a:ln/>
        </p:spPr>
        <p:txBody>
          <a:bodyPr wrap="none" lIns="0" tIns="0" rIns="0" bIns="0" rtlCol="0" anchor="t"/>
          <a:lstStyle/>
          <a:p>
            <a:pPr>
              <a:lnSpc>
                <a:spcPts val="1751"/>
              </a:lnSpc>
            </a:pPr>
            <a:r>
              <a:rPr lang="en-US" dirty="0">
                <a:solidFill>
                  <a:srgbClr val="1E3063"/>
                </a:solidFill>
                <a:ea typeface="Instrument Sans Medium" pitchFamily="34" charset="-122"/>
                <a:cs typeface="Instrument Sans Medium" pitchFamily="34" charset="-120"/>
              </a:rPr>
              <a:t>Catalyze redox reactions.                            </a:t>
            </a:r>
            <a:r>
              <a:rPr lang="en-IN" dirty="0"/>
              <a:t>A⁺² + B⁺³ → A⁺³ + B⁺²</a:t>
            </a:r>
            <a:endParaRPr lang="en-US" dirty="0"/>
          </a:p>
        </p:txBody>
      </p:sp>
      <p:sp>
        <p:nvSpPr>
          <p:cNvPr id="9" name="Shape 7"/>
          <p:cNvSpPr/>
          <p:nvPr/>
        </p:nvSpPr>
        <p:spPr>
          <a:xfrm>
            <a:off x="498635" y="2978707"/>
            <a:ext cx="13633133" cy="854869"/>
          </a:xfrm>
          <a:prstGeom prst="roundRect">
            <a:avLst>
              <a:gd name="adj" fmla="val 15001"/>
            </a:avLst>
          </a:prstGeom>
          <a:solidFill>
            <a:srgbClr val="FFFFFF"/>
          </a:solidFill>
          <a:ln w="15240">
            <a:solidFill>
              <a:srgbClr val="B4CCE3"/>
            </a:solidFill>
            <a:prstDash val="solid"/>
          </a:ln>
        </p:spPr>
        <p:txBody>
          <a:bodyPr/>
          <a:lstStyle/>
          <a:p>
            <a:endParaRPr lang="en-IN" sz="3200"/>
          </a:p>
        </p:txBody>
      </p:sp>
      <p:sp>
        <p:nvSpPr>
          <p:cNvPr id="10" name="Shape 8"/>
          <p:cNvSpPr/>
          <p:nvPr/>
        </p:nvSpPr>
        <p:spPr>
          <a:xfrm>
            <a:off x="513875" y="2993947"/>
            <a:ext cx="569952" cy="824389"/>
          </a:xfrm>
          <a:prstGeom prst="roundRect">
            <a:avLst>
              <a:gd name="adj" fmla="val 19292"/>
            </a:avLst>
          </a:prstGeom>
          <a:solidFill>
            <a:srgbClr val="CEE6FD"/>
          </a:solidFill>
          <a:ln/>
        </p:spPr>
        <p:txBody>
          <a:bodyPr/>
          <a:lstStyle/>
          <a:p>
            <a:endParaRPr lang="en-IN" sz="3200"/>
          </a:p>
        </p:txBody>
      </p:sp>
      <p:sp>
        <p:nvSpPr>
          <p:cNvPr id="11" name="Text 9"/>
          <p:cNvSpPr/>
          <p:nvPr/>
        </p:nvSpPr>
        <p:spPr>
          <a:xfrm>
            <a:off x="691992" y="3272556"/>
            <a:ext cx="213717" cy="267057"/>
          </a:xfrm>
          <a:prstGeom prst="rect">
            <a:avLst/>
          </a:prstGeom>
          <a:noFill/>
          <a:ln/>
        </p:spPr>
        <p:txBody>
          <a:bodyPr wrap="none" lIns="0" tIns="0" rIns="0" bIns="0" rtlCol="0" anchor="t"/>
          <a:lstStyle/>
          <a:p>
            <a:pPr>
              <a:lnSpc>
                <a:spcPts val="1651"/>
              </a:lnSpc>
            </a:pPr>
            <a:r>
              <a:rPr lang="en-US" sz="2800" dirty="0">
                <a:solidFill>
                  <a:srgbClr val="1E3063"/>
                </a:solidFill>
                <a:ea typeface="Instrument Sans Semi Bold" pitchFamily="34" charset="-122"/>
                <a:cs typeface="Instrument Sans Semi Bold" pitchFamily="34" charset="-120"/>
              </a:rPr>
              <a:t>2</a:t>
            </a:r>
            <a:endParaRPr lang="en-US" sz="2800" dirty="0"/>
          </a:p>
        </p:txBody>
      </p:sp>
      <p:sp>
        <p:nvSpPr>
          <p:cNvPr id="12" name="Text 10"/>
          <p:cNvSpPr/>
          <p:nvPr/>
        </p:nvSpPr>
        <p:spPr>
          <a:xfrm>
            <a:off x="1226225" y="3136349"/>
            <a:ext cx="1781056" cy="222647"/>
          </a:xfrm>
          <a:prstGeom prst="rect">
            <a:avLst/>
          </a:prstGeom>
          <a:noFill/>
          <a:ln/>
        </p:spPr>
        <p:txBody>
          <a:bodyPr wrap="none" lIns="0" tIns="0" rIns="0" bIns="0" rtlCol="0" anchor="t"/>
          <a:lstStyle/>
          <a:p>
            <a:pPr>
              <a:lnSpc>
                <a:spcPts val="1751"/>
              </a:lnSpc>
            </a:pPr>
            <a:r>
              <a:rPr lang="en-US" sz="2400" dirty="0">
                <a:solidFill>
                  <a:srgbClr val="1E3063"/>
                </a:solidFill>
                <a:ea typeface="Instrument Sans Semi Bold" pitchFamily="34" charset="-122"/>
                <a:cs typeface="Instrument Sans Semi Bold" pitchFamily="34" charset="-120"/>
              </a:rPr>
              <a:t>Transferases</a:t>
            </a:r>
            <a:endParaRPr lang="en-US" sz="2400" dirty="0"/>
          </a:p>
        </p:txBody>
      </p:sp>
      <p:sp>
        <p:nvSpPr>
          <p:cNvPr id="13" name="Text 11"/>
          <p:cNvSpPr/>
          <p:nvPr/>
        </p:nvSpPr>
        <p:spPr>
          <a:xfrm>
            <a:off x="1226229" y="3444479"/>
            <a:ext cx="12890303" cy="228005"/>
          </a:xfrm>
          <a:prstGeom prst="rect">
            <a:avLst/>
          </a:prstGeom>
          <a:noFill/>
          <a:ln/>
        </p:spPr>
        <p:txBody>
          <a:bodyPr wrap="none" lIns="0" tIns="0" rIns="0" bIns="0" rtlCol="0" anchor="t"/>
          <a:lstStyle/>
          <a:p>
            <a:pPr>
              <a:lnSpc>
                <a:spcPts val="1751"/>
              </a:lnSpc>
            </a:pPr>
            <a:r>
              <a:rPr lang="en-US" dirty="0">
                <a:solidFill>
                  <a:srgbClr val="1E3063"/>
                </a:solidFill>
                <a:ea typeface="Instrument Sans Medium" pitchFamily="34" charset="-122"/>
                <a:cs typeface="Instrument Sans Medium" pitchFamily="34" charset="-120"/>
              </a:rPr>
              <a:t>Transfer functional groups.                         </a:t>
            </a:r>
            <a:r>
              <a:rPr lang="pt-BR" dirty="0"/>
              <a:t>A–X + B → A + B–X</a:t>
            </a:r>
            <a:endParaRPr lang="en-US" dirty="0"/>
          </a:p>
        </p:txBody>
      </p:sp>
      <p:sp>
        <p:nvSpPr>
          <p:cNvPr id="14" name="Shape 12"/>
          <p:cNvSpPr/>
          <p:nvPr/>
        </p:nvSpPr>
        <p:spPr>
          <a:xfrm>
            <a:off x="498635" y="3975974"/>
            <a:ext cx="13633133" cy="854869"/>
          </a:xfrm>
          <a:prstGeom prst="roundRect">
            <a:avLst>
              <a:gd name="adj" fmla="val 15001"/>
            </a:avLst>
          </a:prstGeom>
          <a:solidFill>
            <a:srgbClr val="FFFFFF"/>
          </a:solidFill>
          <a:ln w="15240">
            <a:solidFill>
              <a:srgbClr val="B4CCE3"/>
            </a:solidFill>
            <a:prstDash val="solid"/>
          </a:ln>
        </p:spPr>
        <p:txBody>
          <a:bodyPr/>
          <a:lstStyle/>
          <a:p>
            <a:endParaRPr lang="en-IN" sz="3200"/>
          </a:p>
        </p:txBody>
      </p:sp>
      <p:sp>
        <p:nvSpPr>
          <p:cNvPr id="15" name="Shape 13"/>
          <p:cNvSpPr/>
          <p:nvPr/>
        </p:nvSpPr>
        <p:spPr>
          <a:xfrm>
            <a:off x="513875" y="3991214"/>
            <a:ext cx="569952" cy="824389"/>
          </a:xfrm>
          <a:prstGeom prst="roundRect">
            <a:avLst>
              <a:gd name="adj" fmla="val 19292"/>
            </a:avLst>
          </a:prstGeom>
          <a:solidFill>
            <a:srgbClr val="CEE6FD"/>
          </a:solidFill>
          <a:ln/>
        </p:spPr>
        <p:txBody>
          <a:bodyPr/>
          <a:lstStyle/>
          <a:p>
            <a:endParaRPr lang="en-IN" sz="3200"/>
          </a:p>
        </p:txBody>
      </p:sp>
      <p:sp>
        <p:nvSpPr>
          <p:cNvPr id="16" name="Text 14"/>
          <p:cNvSpPr/>
          <p:nvPr/>
        </p:nvSpPr>
        <p:spPr>
          <a:xfrm>
            <a:off x="691992" y="4269824"/>
            <a:ext cx="213717" cy="267057"/>
          </a:xfrm>
          <a:prstGeom prst="rect">
            <a:avLst/>
          </a:prstGeom>
          <a:noFill/>
          <a:ln/>
        </p:spPr>
        <p:txBody>
          <a:bodyPr wrap="none" lIns="0" tIns="0" rIns="0" bIns="0" rtlCol="0" anchor="t"/>
          <a:lstStyle/>
          <a:p>
            <a:pPr>
              <a:lnSpc>
                <a:spcPts val="1651"/>
              </a:lnSpc>
            </a:pPr>
            <a:r>
              <a:rPr lang="en-US" sz="2800" dirty="0">
                <a:solidFill>
                  <a:srgbClr val="1E3063"/>
                </a:solidFill>
                <a:ea typeface="Instrument Sans Semi Bold" pitchFamily="34" charset="-122"/>
                <a:cs typeface="Instrument Sans Semi Bold" pitchFamily="34" charset="-120"/>
              </a:rPr>
              <a:t>3</a:t>
            </a:r>
            <a:endParaRPr lang="en-US" sz="2800" dirty="0"/>
          </a:p>
        </p:txBody>
      </p:sp>
      <p:sp>
        <p:nvSpPr>
          <p:cNvPr id="17" name="Text 15"/>
          <p:cNvSpPr/>
          <p:nvPr/>
        </p:nvSpPr>
        <p:spPr>
          <a:xfrm>
            <a:off x="1226225" y="4133617"/>
            <a:ext cx="1781056" cy="222647"/>
          </a:xfrm>
          <a:prstGeom prst="rect">
            <a:avLst/>
          </a:prstGeom>
          <a:noFill/>
          <a:ln/>
        </p:spPr>
        <p:txBody>
          <a:bodyPr wrap="none" lIns="0" tIns="0" rIns="0" bIns="0" rtlCol="0" anchor="t"/>
          <a:lstStyle/>
          <a:p>
            <a:pPr>
              <a:lnSpc>
                <a:spcPts val="1751"/>
              </a:lnSpc>
            </a:pPr>
            <a:r>
              <a:rPr lang="en-US" sz="2400" dirty="0">
                <a:solidFill>
                  <a:srgbClr val="1E3063"/>
                </a:solidFill>
                <a:ea typeface="Instrument Sans Semi Bold" pitchFamily="34" charset="-122"/>
                <a:cs typeface="Instrument Sans Semi Bold" pitchFamily="34" charset="-120"/>
              </a:rPr>
              <a:t>Hydrolases</a:t>
            </a:r>
            <a:endParaRPr lang="en-US" sz="2400" dirty="0"/>
          </a:p>
        </p:txBody>
      </p:sp>
      <p:sp>
        <p:nvSpPr>
          <p:cNvPr id="18" name="Text 16"/>
          <p:cNvSpPr/>
          <p:nvPr/>
        </p:nvSpPr>
        <p:spPr>
          <a:xfrm>
            <a:off x="1226229" y="4441747"/>
            <a:ext cx="12890303" cy="228005"/>
          </a:xfrm>
          <a:prstGeom prst="rect">
            <a:avLst/>
          </a:prstGeom>
          <a:noFill/>
          <a:ln/>
        </p:spPr>
        <p:txBody>
          <a:bodyPr wrap="none" lIns="0" tIns="0" rIns="0" bIns="0" rtlCol="0" anchor="t"/>
          <a:lstStyle/>
          <a:p>
            <a:pPr>
              <a:lnSpc>
                <a:spcPts val="1751"/>
              </a:lnSpc>
            </a:pPr>
            <a:r>
              <a:rPr lang="en-US" dirty="0">
                <a:solidFill>
                  <a:srgbClr val="1E3063"/>
                </a:solidFill>
                <a:ea typeface="Instrument Sans Medium" pitchFamily="34" charset="-122"/>
                <a:cs typeface="Instrument Sans Medium" pitchFamily="34" charset="-120"/>
              </a:rPr>
              <a:t>Catalyze hydrolysis reactions.                     </a:t>
            </a:r>
            <a:r>
              <a:rPr lang="de-DE" dirty="0"/>
              <a:t>AB + H₂O → AOH + BH</a:t>
            </a:r>
            <a:endParaRPr lang="en-US" dirty="0"/>
          </a:p>
        </p:txBody>
      </p:sp>
      <p:sp>
        <p:nvSpPr>
          <p:cNvPr id="19" name="Shape 17"/>
          <p:cNvSpPr/>
          <p:nvPr/>
        </p:nvSpPr>
        <p:spPr>
          <a:xfrm>
            <a:off x="498635" y="4973242"/>
            <a:ext cx="13633133" cy="854869"/>
          </a:xfrm>
          <a:prstGeom prst="roundRect">
            <a:avLst>
              <a:gd name="adj" fmla="val 15001"/>
            </a:avLst>
          </a:prstGeom>
          <a:solidFill>
            <a:srgbClr val="FFFFFF"/>
          </a:solidFill>
          <a:ln w="15240">
            <a:solidFill>
              <a:srgbClr val="B4CCE3"/>
            </a:solidFill>
            <a:prstDash val="solid"/>
          </a:ln>
        </p:spPr>
        <p:txBody>
          <a:bodyPr/>
          <a:lstStyle/>
          <a:p>
            <a:endParaRPr lang="en-IN" sz="3200"/>
          </a:p>
        </p:txBody>
      </p:sp>
      <p:sp>
        <p:nvSpPr>
          <p:cNvPr id="20" name="Shape 18"/>
          <p:cNvSpPr/>
          <p:nvPr/>
        </p:nvSpPr>
        <p:spPr>
          <a:xfrm>
            <a:off x="513875" y="4988482"/>
            <a:ext cx="569952" cy="824389"/>
          </a:xfrm>
          <a:prstGeom prst="roundRect">
            <a:avLst>
              <a:gd name="adj" fmla="val 19292"/>
            </a:avLst>
          </a:prstGeom>
          <a:solidFill>
            <a:srgbClr val="CEE6FD"/>
          </a:solidFill>
          <a:ln/>
        </p:spPr>
        <p:txBody>
          <a:bodyPr/>
          <a:lstStyle/>
          <a:p>
            <a:endParaRPr lang="en-IN" sz="3200"/>
          </a:p>
        </p:txBody>
      </p:sp>
      <p:sp>
        <p:nvSpPr>
          <p:cNvPr id="21" name="Text 19"/>
          <p:cNvSpPr/>
          <p:nvPr/>
        </p:nvSpPr>
        <p:spPr>
          <a:xfrm>
            <a:off x="691992" y="5267092"/>
            <a:ext cx="213717" cy="267057"/>
          </a:xfrm>
          <a:prstGeom prst="rect">
            <a:avLst/>
          </a:prstGeom>
          <a:noFill/>
          <a:ln/>
        </p:spPr>
        <p:txBody>
          <a:bodyPr wrap="none" lIns="0" tIns="0" rIns="0" bIns="0" rtlCol="0" anchor="t"/>
          <a:lstStyle/>
          <a:p>
            <a:pPr>
              <a:lnSpc>
                <a:spcPts val="1651"/>
              </a:lnSpc>
            </a:pPr>
            <a:r>
              <a:rPr lang="en-US" sz="2800" dirty="0">
                <a:solidFill>
                  <a:srgbClr val="1E3063"/>
                </a:solidFill>
                <a:ea typeface="Instrument Sans Semi Bold" pitchFamily="34" charset="-122"/>
                <a:cs typeface="Instrument Sans Semi Bold" pitchFamily="34" charset="-120"/>
              </a:rPr>
              <a:t>4</a:t>
            </a:r>
            <a:endParaRPr lang="en-US" sz="2800" dirty="0"/>
          </a:p>
        </p:txBody>
      </p:sp>
      <p:sp>
        <p:nvSpPr>
          <p:cNvPr id="22" name="Text 20"/>
          <p:cNvSpPr/>
          <p:nvPr/>
        </p:nvSpPr>
        <p:spPr>
          <a:xfrm>
            <a:off x="1226225" y="5130883"/>
            <a:ext cx="1781056" cy="222647"/>
          </a:xfrm>
          <a:prstGeom prst="rect">
            <a:avLst/>
          </a:prstGeom>
          <a:noFill/>
          <a:ln/>
        </p:spPr>
        <p:txBody>
          <a:bodyPr wrap="none" lIns="0" tIns="0" rIns="0" bIns="0" rtlCol="0" anchor="t"/>
          <a:lstStyle/>
          <a:p>
            <a:pPr>
              <a:lnSpc>
                <a:spcPts val="1751"/>
              </a:lnSpc>
            </a:pPr>
            <a:r>
              <a:rPr lang="en-US" sz="2400" dirty="0">
                <a:solidFill>
                  <a:srgbClr val="1E3063"/>
                </a:solidFill>
                <a:ea typeface="Instrument Sans Semi Bold" pitchFamily="34" charset="-122"/>
                <a:cs typeface="Instrument Sans Semi Bold" pitchFamily="34" charset="-120"/>
              </a:rPr>
              <a:t>Lyases</a:t>
            </a:r>
            <a:endParaRPr lang="en-US" sz="2400" dirty="0"/>
          </a:p>
        </p:txBody>
      </p:sp>
      <p:sp>
        <p:nvSpPr>
          <p:cNvPr id="23" name="Text 21"/>
          <p:cNvSpPr/>
          <p:nvPr/>
        </p:nvSpPr>
        <p:spPr>
          <a:xfrm>
            <a:off x="1226229" y="5439014"/>
            <a:ext cx="12890303" cy="228005"/>
          </a:xfrm>
          <a:prstGeom prst="rect">
            <a:avLst/>
          </a:prstGeom>
          <a:noFill/>
          <a:ln/>
        </p:spPr>
        <p:txBody>
          <a:bodyPr wrap="none" lIns="0" tIns="0" rIns="0" bIns="0" rtlCol="0" anchor="t"/>
          <a:lstStyle/>
          <a:p>
            <a:pPr>
              <a:lnSpc>
                <a:spcPts val="1751"/>
              </a:lnSpc>
            </a:pPr>
            <a:r>
              <a:rPr lang="en-US" dirty="0">
                <a:solidFill>
                  <a:srgbClr val="1E3063"/>
                </a:solidFill>
                <a:ea typeface="Instrument Sans Medium" pitchFamily="34" charset="-122"/>
                <a:cs typeface="Instrument Sans Medium" pitchFamily="34" charset="-120"/>
              </a:rPr>
              <a:t>Break bonds without hydrolysis.                </a:t>
            </a:r>
            <a:r>
              <a:rPr lang="es-ES" dirty="0"/>
              <a:t>A–X + B–Y → A = B + XY</a:t>
            </a:r>
            <a:endParaRPr lang="en-US" dirty="0"/>
          </a:p>
        </p:txBody>
      </p:sp>
      <p:sp>
        <p:nvSpPr>
          <p:cNvPr id="24" name="Shape 22"/>
          <p:cNvSpPr/>
          <p:nvPr/>
        </p:nvSpPr>
        <p:spPr>
          <a:xfrm>
            <a:off x="498635" y="5970508"/>
            <a:ext cx="13633133" cy="854869"/>
          </a:xfrm>
          <a:prstGeom prst="roundRect">
            <a:avLst>
              <a:gd name="adj" fmla="val 15001"/>
            </a:avLst>
          </a:prstGeom>
          <a:solidFill>
            <a:srgbClr val="FFFFFF"/>
          </a:solidFill>
          <a:ln w="15240">
            <a:solidFill>
              <a:srgbClr val="B4CCE3"/>
            </a:solidFill>
            <a:prstDash val="solid"/>
          </a:ln>
        </p:spPr>
        <p:txBody>
          <a:bodyPr/>
          <a:lstStyle/>
          <a:p>
            <a:endParaRPr lang="en-IN" sz="3200"/>
          </a:p>
        </p:txBody>
      </p:sp>
      <p:sp>
        <p:nvSpPr>
          <p:cNvPr id="25" name="Shape 23"/>
          <p:cNvSpPr/>
          <p:nvPr/>
        </p:nvSpPr>
        <p:spPr>
          <a:xfrm>
            <a:off x="513875" y="5985748"/>
            <a:ext cx="569952" cy="824389"/>
          </a:xfrm>
          <a:prstGeom prst="roundRect">
            <a:avLst>
              <a:gd name="adj" fmla="val 19292"/>
            </a:avLst>
          </a:prstGeom>
          <a:solidFill>
            <a:srgbClr val="CEE6FD"/>
          </a:solidFill>
          <a:ln/>
        </p:spPr>
        <p:txBody>
          <a:bodyPr/>
          <a:lstStyle/>
          <a:p>
            <a:endParaRPr lang="en-IN" sz="3200"/>
          </a:p>
        </p:txBody>
      </p:sp>
      <p:sp>
        <p:nvSpPr>
          <p:cNvPr id="26" name="Text 24"/>
          <p:cNvSpPr/>
          <p:nvPr/>
        </p:nvSpPr>
        <p:spPr>
          <a:xfrm>
            <a:off x="691992" y="6264358"/>
            <a:ext cx="213717" cy="267057"/>
          </a:xfrm>
          <a:prstGeom prst="rect">
            <a:avLst/>
          </a:prstGeom>
          <a:noFill/>
          <a:ln/>
        </p:spPr>
        <p:txBody>
          <a:bodyPr wrap="none" lIns="0" tIns="0" rIns="0" bIns="0" rtlCol="0" anchor="t"/>
          <a:lstStyle/>
          <a:p>
            <a:pPr>
              <a:lnSpc>
                <a:spcPts val="1651"/>
              </a:lnSpc>
            </a:pPr>
            <a:r>
              <a:rPr lang="en-US" sz="2800" dirty="0">
                <a:solidFill>
                  <a:srgbClr val="1E3063"/>
                </a:solidFill>
                <a:ea typeface="Instrument Sans Semi Bold" pitchFamily="34" charset="-122"/>
                <a:cs typeface="Instrument Sans Semi Bold" pitchFamily="34" charset="-120"/>
              </a:rPr>
              <a:t>5</a:t>
            </a:r>
            <a:endParaRPr lang="en-US" sz="2800" dirty="0"/>
          </a:p>
        </p:txBody>
      </p:sp>
      <p:sp>
        <p:nvSpPr>
          <p:cNvPr id="27" name="Text 25"/>
          <p:cNvSpPr/>
          <p:nvPr/>
        </p:nvSpPr>
        <p:spPr>
          <a:xfrm>
            <a:off x="1226225" y="6128151"/>
            <a:ext cx="1781056" cy="222647"/>
          </a:xfrm>
          <a:prstGeom prst="rect">
            <a:avLst/>
          </a:prstGeom>
          <a:noFill/>
          <a:ln/>
        </p:spPr>
        <p:txBody>
          <a:bodyPr wrap="none" lIns="0" tIns="0" rIns="0" bIns="0" rtlCol="0" anchor="t"/>
          <a:lstStyle/>
          <a:p>
            <a:pPr>
              <a:lnSpc>
                <a:spcPts val="1751"/>
              </a:lnSpc>
            </a:pPr>
            <a:r>
              <a:rPr lang="en-US" sz="2400" dirty="0">
                <a:solidFill>
                  <a:srgbClr val="1E3063"/>
                </a:solidFill>
                <a:ea typeface="Instrument Sans Semi Bold" pitchFamily="34" charset="-122"/>
                <a:cs typeface="Instrument Sans Semi Bold" pitchFamily="34" charset="-120"/>
              </a:rPr>
              <a:t>Isomerases</a:t>
            </a:r>
            <a:endParaRPr lang="en-US" sz="2400" dirty="0"/>
          </a:p>
        </p:txBody>
      </p:sp>
      <p:sp>
        <p:nvSpPr>
          <p:cNvPr id="28" name="Text 26"/>
          <p:cNvSpPr/>
          <p:nvPr/>
        </p:nvSpPr>
        <p:spPr>
          <a:xfrm>
            <a:off x="1226229" y="6436282"/>
            <a:ext cx="12890303" cy="228005"/>
          </a:xfrm>
          <a:prstGeom prst="rect">
            <a:avLst/>
          </a:prstGeom>
          <a:noFill/>
          <a:ln/>
        </p:spPr>
        <p:txBody>
          <a:bodyPr wrap="none" lIns="0" tIns="0" rIns="0" bIns="0" rtlCol="0" anchor="t"/>
          <a:lstStyle/>
          <a:p>
            <a:pPr>
              <a:lnSpc>
                <a:spcPts val="1751"/>
              </a:lnSpc>
            </a:pPr>
            <a:r>
              <a:rPr lang="en-US" dirty="0">
                <a:solidFill>
                  <a:srgbClr val="1E3063"/>
                </a:solidFill>
                <a:ea typeface="Instrument Sans Medium" pitchFamily="34" charset="-122"/>
                <a:cs typeface="Instrument Sans Medium" pitchFamily="34" charset="-120"/>
              </a:rPr>
              <a:t>Rearrange functional groups.                      </a:t>
            </a:r>
            <a:r>
              <a:rPr lang="es-ES" dirty="0"/>
              <a:t>A–X + B–Y → A–Y + B-X</a:t>
            </a:r>
            <a:br>
              <a:rPr lang="es-ES" dirty="0"/>
            </a:br>
            <a:r>
              <a:rPr lang="es-ES" dirty="0"/>
              <a:t>                                                      </a:t>
            </a:r>
            <a:endParaRPr lang="en-US" dirty="0"/>
          </a:p>
        </p:txBody>
      </p:sp>
      <p:sp>
        <p:nvSpPr>
          <p:cNvPr id="29" name="Shape 27"/>
          <p:cNvSpPr/>
          <p:nvPr/>
        </p:nvSpPr>
        <p:spPr>
          <a:xfrm>
            <a:off x="498635" y="6967776"/>
            <a:ext cx="13633133" cy="854869"/>
          </a:xfrm>
          <a:prstGeom prst="roundRect">
            <a:avLst>
              <a:gd name="adj" fmla="val 15001"/>
            </a:avLst>
          </a:prstGeom>
          <a:solidFill>
            <a:srgbClr val="FFFFFF"/>
          </a:solidFill>
          <a:ln w="15240">
            <a:solidFill>
              <a:srgbClr val="B4CCE3"/>
            </a:solidFill>
            <a:prstDash val="solid"/>
          </a:ln>
        </p:spPr>
        <p:txBody>
          <a:bodyPr/>
          <a:lstStyle/>
          <a:p>
            <a:endParaRPr lang="en-IN" sz="3200"/>
          </a:p>
        </p:txBody>
      </p:sp>
      <p:sp>
        <p:nvSpPr>
          <p:cNvPr id="30" name="Shape 28"/>
          <p:cNvSpPr/>
          <p:nvPr/>
        </p:nvSpPr>
        <p:spPr>
          <a:xfrm>
            <a:off x="513875" y="6983016"/>
            <a:ext cx="569952" cy="824389"/>
          </a:xfrm>
          <a:prstGeom prst="roundRect">
            <a:avLst>
              <a:gd name="adj" fmla="val 19292"/>
            </a:avLst>
          </a:prstGeom>
          <a:solidFill>
            <a:srgbClr val="CEE6FD"/>
          </a:solidFill>
          <a:ln/>
        </p:spPr>
        <p:txBody>
          <a:bodyPr/>
          <a:lstStyle/>
          <a:p>
            <a:endParaRPr lang="en-IN" sz="3200"/>
          </a:p>
        </p:txBody>
      </p:sp>
      <p:sp>
        <p:nvSpPr>
          <p:cNvPr id="31" name="Text 29"/>
          <p:cNvSpPr/>
          <p:nvPr/>
        </p:nvSpPr>
        <p:spPr>
          <a:xfrm>
            <a:off x="691992" y="7261626"/>
            <a:ext cx="213717" cy="267057"/>
          </a:xfrm>
          <a:prstGeom prst="rect">
            <a:avLst/>
          </a:prstGeom>
          <a:noFill/>
          <a:ln/>
        </p:spPr>
        <p:txBody>
          <a:bodyPr wrap="none" lIns="0" tIns="0" rIns="0" bIns="0" rtlCol="0" anchor="t"/>
          <a:lstStyle/>
          <a:p>
            <a:pPr>
              <a:lnSpc>
                <a:spcPts val="1651"/>
              </a:lnSpc>
            </a:pPr>
            <a:r>
              <a:rPr lang="en-US" sz="2800" dirty="0">
                <a:solidFill>
                  <a:srgbClr val="1E3063"/>
                </a:solidFill>
                <a:ea typeface="Instrument Sans Semi Bold" pitchFamily="34" charset="-122"/>
                <a:cs typeface="Instrument Sans Semi Bold" pitchFamily="34" charset="-120"/>
              </a:rPr>
              <a:t>6</a:t>
            </a:r>
            <a:endParaRPr lang="en-US" sz="2800" dirty="0"/>
          </a:p>
        </p:txBody>
      </p:sp>
      <p:sp>
        <p:nvSpPr>
          <p:cNvPr id="32" name="Text 30"/>
          <p:cNvSpPr/>
          <p:nvPr/>
        </p:nvSpPr>
        <p:spPr>
          <a:xfrm>
            <a:off x="1226225" y="7125418"/>
            <a:ext cx="1781056" cy="222647"/>
          </a:xfrm>
          <a:prstGeom prst="rect">
            <a:avLst/>
          </a:prstGeom>
          <a:noFill/>
          <a:ln/>
        </p:spPr>
        <p:txBody>
          <a:bodyPr wrap="none" lIns="0" tIns="0" rIns="0" bIns="0" rtlCol="0" anchor="t"/>
          <a:lstStyle/>
          <a:p>
            <a:pPr>
              <a:lnSpc>
                <a:spcPts val="1751"/>
              </a:lnSpc>
            </a:pPr>
            <a:r>
              <a:rPr lang="en-US" sz="2400" dirty="0">
                <a:solidFill>
                  <a:srgbClr val="1E3063"/>
                </a:solidFill>
                <a:ea typeface="Instrument Sans Semi Bold" pitchFamily="34" charset="-122"/>
                <a:cs typeface="Instrument Sans Semi Bold" pitchFamily="34" charset="-120"/>
              </a:rPr>
              <a:t>Ligases</a:t>
            </a:r>
            <a:endParaRPr lang="en-US" sz="2400" dirty="0"/>
          </a:p>
        </p:txBody>
      </p:sp>
      <p:sp>
        <p:nvSpPr>
          <p:cNvPr id="33" name="Text 31"/>
          <p:cNvSpPr/>
          <p:nvPr/>
        </p:nvSpPr>
        <p:spPr>
          <a:xfrm>
            <a:off x="1226229" y="7433548"/>
            <a:ext cx="12890303" cy="228005"/>
          </a:xfrm>
          <a:prstGeom prst="rect">
            <a:avLst/>
          </a:prstGeom>
          <a:noFill/>
          <a:ln/>
        </p:spPr>
        <p:txBody>
          <a:bodyPr wrap="none" lIns="0" tIns="0" rIns="0" bIns="0" rtlCol="0" anchor="t"/>
          <a:lstStyle/>
          <a:p>
            <a:pPr>
              <a:lnSpc>
                <a:spcPts val="1751"/>
              </a:lnSpc>
            </a:pPr>
            <a:r>
              <a:rPr lang="en-US" dirty="0">
                <a:solidFill>
                  <a:srgbClr val="1E3063"/>
                </a:solidFill>
                <a:ea typeface="Instrument Sans Medium" pitchFamily="34" charset="-122"/>
                <a:cs typeface="Instrument Sans Medium" pitchFamily="34" charset="-120"/>
              </a:rPr>
              <a:t>Join molecules with ATP hydrolysis.            </a:t>
            </a:r>
            <a:r>
              <a:rPr lang="en-IN" dirty="0"/>
              <a:t>A + B + ATP → AB + ADP + Pᵢ</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1" y="1172761"/>
            <a:ext cx="10851952" cy="708779"/>
          </a:xfrm>
          <a:prstGeom prst="rect">
            <a:avLst/>
          </a:prstGeom>
          <a:noFill/>
          <a:ln/>
        </p:spPr>
        <p:txBody>
          <a:bodyPr wrap="non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Isozymes: Diverse Forms, Same Function</a:t>
            </a:r>
            <a:endParaRPr lang="en-US" sz="4400" dirty="0"/>
          </a:p>
        </p:txBody>
      </p:sp>
      <p:sp>
        <p:nvSpPr>
          <p:cNvPr id="3" name="Text 1"/>
          <p:cNvSpPr/>
          <p:nvPr/>
        </p:nvSpPr>
        <p:spPr>
          <a:xfrm>
            <a:off x="793791" y="2077266"/>
            <a:ext cx="13042821" cy="1088708"/>
          </a:xfrm>
          <a:prstGeom prst="rect">
            <a:avLst/>
          </a:prstGeom>
          <a:noFill/>
          <a:ln/>
        </p:spPr>
        <p:txBody>
          <a:bodyPr wrap="square" lIns="0" tIns="0" rIns="0" bIns="0" rtlCol="0" anchor="t"/>
          <a:lstStyle/>
          <a:p>
            <a:pPr>
              <a:lnSpc>
                <a:spcPct val="150000"/>
              </a:lnSpc>
            </a:pPr>
            <a:r>
              <a:rPr lang="en-US" sz="2400" dirty="0">
                <a:solidFill>
                  <a:srgbClr val="1E3063"/>
                </a:solidFill>
                <a:ea typeface="Instrument Sans Medium" pitchFamily="34" charset="-122"/>
                <a:cs typeface="Instrument Sans Medium" pitchFamily="34" charset="-120"/>
              </a:rPr>
              <a:t>Isozymes, or isoenzymes, are distinct enzyme forms that </a:t>
            </a:r>
            <a:r>
              <a:rPr lang="en-US" sz="2400" dirty="0">
                <a:solidFill>
                  <a:srgbClr val="1E3063"/>
                </a:solidFill>
                <a:highlight>
                  <a:srgbClr val="FFFF00"/>
                </a:highlight>
                <a:ea typeface="Instrument Sans Medium" pitchFamily="34" charset="-122"/>
                <a:cs typeface="Instrument Sans Medium" pitchFamily="34" charset="-120"/>
              </a:rPr>
              <a:t>catalyze the same reaction but differ in amino acid sequence.</a:t>
            </a:r>
            <a:r>
              <a:rPr lang="en-US" sz="2400" dirty="0">
                <a:solidFill>
                  <a:srgbClr val="1E3063"/>
                </a:solidFill>
                <a:ea typeface="Instrument Sans Medium" pitchFamily="34" charset="-122"/>
                <a:cs typeface="Instrument Sans Medium" pitchFamily="34" charset="-120"/>
              </a:rPr>
              <a:t> These variations often lead to different kinetic parameters (e.g., Km values) or regulatory properties, allowing for fine-tuning of enzymatic activity based on the cellular environment.</a:t>
            </a:r>
            <a:endParaRPr lang="en-US" sz="2400" dirty="0"/>
          </a:p>
        </p:txBody>
      </p:sp>
      <p:sp>
        <p:nvSpPr>
          <p:cNvPr id="4" name="Text 2"/>
          <p:cNvSpPr/>
          <p:nvPr/>
        </p:nvSpPr>
        <p:spPr>
          <a:xfrm>
            <a:off x="793789" y="4491991"/>
            <a:ext cx="3402331" cy="425291"/>
          </a:xfrm>
          <a:prstGeom prst="rect">
            <a:avLst/>
          </a:prstGeom>
          <a:noFill/>
          <a:ln/>
        </p:spPr>
        <p:txBody>
          <a:bodyPr wrap="none" lIns="0" tIns="0" rIns="0" bIns="0" rtlCol="0" anchor="t"/>
          <a:lstStyle/>
          <a:p>
            <a:pPr>
              <a:lnSpc>
                <a:spcPts val="3300"/>
              </a:lnSpc>
            </a:pPr>
            <a:r>
              <a:rPr lang="en-US" sz="3600" dirty="0">
                <a:solidFill>
                  <a:srgbClr val="091C53"/>
                </a:solidFill>
                <a:ea typeface="Instrument Sans Semi Bold" pitchFamily="34" charset="-122"/>
                <a:cs typeface="Instrument Sans Semi Bold" pitchFamily="34" charset="-120"/>
              </a:rPr>
              <a:t>Origin of Isozymes</a:t>
            </a:r>
            <a:endParaRPr lang="en-US" sz="3600" dirty="0"/>
          </a:p>
        </p:txBody>
      </p:sp>
      <p:sp>
        <p:nvSpPr>
          <p:cNvPr id="5" name="Text 3"/>
          <p:cNvSpPr/>
          <p:nvPr/>
        </p:nvSpPr>
        <p:spPr>
          <a:xfrm>
            <a:off x="793791" y="5144099"/>
            <a:ext cx="6244709"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Gene duplication</a:t>
            </a:r>
            <a:endParaRPr lang="en-US" sz="2400" dirty="0"/>
          </a:p>
        </p:txBody>
      </p:sp>
      <p:sp>
        <p:nvSpPr>
          <p:cNvPr id="7" name="Text 5"/>
          <p:cNvSpPr/>
          <p:nvPr/>
        </p:nvSpPr>
        <p:spPr>
          <a:xfrm>
            <a:off x="793791" y="5512684"/>
            <a:ext cx="6244709"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Hybridization</a:t>
            </a:r>
            <a:endParaRPr lang="en-US" sz="2400" dirty="0"/>
          </a:p>
        </p:txBody>
      </p:sp>
      <p:sp>
        <p:nvSpPr>
          <p:cNvPr id="8" name="Text 6"/>
          <p:cNvSpPr/>
          <p:nvPr/>
        </p:nvSpPr>
        <p:spPr>
          <a:xfrm>
            <a:off x="7599525" y="4491991"/>
            <a:ext cx="3748921" cy="425291"/>
          </a:xfrm>
          <a:prstGeom prst="rect">
            <a:avLst/>
          </a:prstGeom>
          <a:noFill/>
          <a:ln/>
        </p:spPr>
        <p:txBody>
          <a:bodyPr wrap="none" lIns="0" tIns="0" rIns="0" bIns="0" rtlCol="0" anchor="t"/>
          <a:lstStyle/>
          <a:p>
            <a:pPr>
              <a:lnSpc>
                <a:spcPts val="3300"/>
              </a:lnSpc>
            </a:pPr>
            <a:r>
              <a:rPr lang="en-US" sz="3600" dirty="0">
                <a:solidFill>
                  <a:srgbClr val="091C53"/>
                </a:solidFill>
                <a:ea typeface="Instrument Sans Semi Bold" pitchFamily="34" charset="-122"/>
                <a:cs typeface="Instrument Sans Semi Bold" pitchFamily="34" charset="-120"/>
              </a:rPr>
              <a:t>Functional Significance</a:t>
            </a:r>
            <a:endParaRPr lang="en-US" sz="3600" dirty="0"/>
          </a:p>
        </p:txBody>
      </p:sp>
      <p:sp>
        <p:nvSpPr>
          <p:cNvPr id="9" name="Text 7"/>
          <p:cNvSpPr/>
          <p:nvPr/>
        </p:nvSpPr>
        <p:spPr>
          <a:xfrm>
            <a:off x="7599522" y="5144099"/>
            <a:ext cx="6244709"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Environmental adaptation</a:t>
            </a:r>
            <a:endParaRPr lang="en-US" sz="2400" dirty="0"/>
          </a:p>
        </p:txBody>
      </p:sp>
      <p:sp>
        <p:nvSpPr>
          <p:cNvPr id="10" name="Text 8"/>
          <p:cNvSpPr/>
          <p:nvPr/>
        </p:nvSpPr>
        <p:spPr>
          <a:xfrm>
            <a:off x="7599522" y="5586297"/>
            <a:ext cx="6244709"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Tissue-specific regulation</a:t>
            </a:r>
            <a:endParaRPr lang="en-US" sz="2400" dirty="0"/>
          </a:p>
        </p:txBody>
      </p:sp>
      <p:sp>
        <p:nvSpPr>
          <p:cNvPr id="12" name="Rectangle 11">
            <a:extLst>
              <a:ext uri="{FF2B5EF4-FFF2-40B4-BE49-F238E27FC236}">
                <a16:creationId xmlns:a16="http://schemas.microsoft.com/office/drawing/2014/main" id="{F4C27A82-FBBE-8232-17F9-3B1EA88BD20E}"/>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4" y="1302026"/>
            <a:ext cx="10738604" cy="708779"/>
          </a:xfrm>
          <a:prstGeom prst="rect">
            <a:avLst/>
          </a:prstGeom>
          <a:noFill/>
          <a:ln/>
        </p:spPr>
        <p:txBody>
          <a:bodyPr wrap="non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Lactate Dehydrogenase (LDH) Isozymes</a:t>
            </a:r>
            <a:endParaRPr lang="en-US" sz="4400" dirty="0"/>
          </a:p>
        </p:txBody>
      </p:sp>
      <p:sp>
        <p:nvSpPr>
          <p:cNvPr id="3" name="Text 1"/>
          <p:cNvSpPr/>
          <p:nvPr/>
        </p:nvSpPr>
        <p:spPr>
          <a:xfrm>
            <a:off x="793791" y="2956799"/>
            <a:ext cx="13042821" cy="725805"/>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A classic example of isozymes is lactate dehydrogenase (LDH), which catalyzes the </a:t>
            </a:r>
            <a:r>
              <a:rPr lang="en-US" sz="2000" dirty="0">
                <a:solidFill>
                  <a:srgbClr val="1E3063"/>
                </a:solidFill>
                <a:highlight>
                  <a:srgbClr val="FFFF00"/>
                </a:highlight>
                <a:ea typeface="Instrument Sans Medium" pitchFamily="34" charset="-122"/>
                <a:cs typeface="Instrument Sans Medium" pitchFamily="34" charset="-120"/>
              </a:rPr>
              <a:t>conversion of pyruvate to lactate </a:t>
            </a:r>
            <a:r>
              <a:rPr lang="en-US" sz="2000" dirty="0">
                <a:solidFill>
                  <a:srgbClr val="1E3063"/>
                </a:solidFill>
                <a:ea typeface="Instrument Sans Medium" pitchFamily="34" charset="-122"/>
                <a:cs typeface="Instrument Sans Medium" pitchFamily="34" charset="-120"/>
              </a:rPr>
              <a:t>in anaerobic glucose metabolism. LDH exists in two primary forms: H and M isozymes.</a:t>
            </a:r>
            <a:endParaRPr lang="en-US" sz="2000" dirty="0"/>
          </a:p>
        </p:txBody>
      </p:sp>
      <p:sp>
        <p:nvSpPr>
          <p:cNvPr id="4" name="Text 2"/>
          <p:cNvSpPr/>
          <p:nvPr/>
        </p:nvSpPr>
        <p:spPr>
          <a:xfrm>
            <a:off x="793791" y="4164568"/>
            <a:ext cx="2835235" cy="354331"/>
          </a:xfrm>
          <a:prstGeom prst="rect">
            <a:avLst/>
          </a:prstGeom>
          <a:noFill/>
          <a:ln/>
        </p:spPr>
        <p:txBody>
          <a:bodyPr wrap="none" lIns="0" tIns="0" rIns="0" bIns="0" rtlCol="0" anchor="t"/>
          <a:lstStyle/>
          <a:p>
            <a:pPr>
              <a:lnSpc>
                <a:spcPts val="2751"/>
              </a:lnSpc>
            </a:pPr>
            <a:r>
              <a:rPr lang="en-US" sz="2800" dirty="0">
                <a:solidFill>
                  <a:srgbClr val="091C53"/>
                </a:solidFill>
                <a:ea typeface="Instrument Sans Semi Bold" pitchFamily="34" charset="-122"/>
                <a:cs typeface="Instrument Sans Semi Bold" pitchFamily="34" charset="-120"/>
              </a:rPr>
              <a:t>H Isozyme (Heart)</a:t>
            </a:r>
            <a:endParaRPr lang="en-US" sz="2800" dirty="0"/>
          </a:p>
        </p:txBody>
      </p:sp>
      <p:sp>
        <p:nvSpPr>
          <p:cNvPr id="5" name="Text 3"/>
          <p:cNvSpPr/>
          <p:nvPr/>
        </p:nvSpPr>
        <p:spPr>
          <a:xfrm>
            <a:off x="793791" y="4745717"/>
            <a:ext cx="6244709" cy="362903"/>
          </a:xfrm>
          <a:prstGeom prst="rect">
            <a:avLst/>
          </a:prstGeom>
          <a:noFill/>
          <a:ln/>
        </p:spPr>
        <p:txBody>
          <a:bodyPr wrap="none" lIns="0" tIns="0" rIns="0" bIns="0" rtlCol="0" anchor="t"/>
          <a:lstStyle/>
          <a:p>
            <a:pPr marL="342891" indent="-342891">
              <a:lnSpc>
                <a:spcPts val="2851"/>
              </a:lnSpc>
              <a:buSzPct val="100000"/>
              <a:buChar char="•"/>
            </a:pPr>
            <a:r>
              <a:rPr lang="en-US" sz="2000" dirty="0">
                <a:solidFill>
                  <a:srgbClr val="1E3063"/>
                </a:solidFill>
                <a:ea typeface="Instrument Sans Medium" pitchFamily="34" charset="-122"/>
                <a:cs typeface="Instrument Sans Medium" pitchFamily="34" charset="-120"/>
              </a:rPr>
              <a:t>Predominantly expressed in the heart.</a:t>
            </a:r>
            <a:endParaRPr lang="en-US" sz="2000" dirty="0"/>
          </a:p>
        </p:txBody>
      </p:sp>
      <p:sp>
        <p:nvSpPr>
          <p:cNvPr id="6" name="Text 4"/>
          <p:cNvSpPr/>
          <p:nvPr/>
        </p:nvSpPr>
        <p:spPr>
          <a:xfrm>
            <a:off x="793791" y="5187914"/>
            <a:ext cx="6244709" cy="362903"/>
          </a:xfrm>
          <a:prstGeom prst="rect">
            <a:avLst/>
          </a:prstGeom>
          <a:noFill/>
          <a:ln/>
        </p:spPr>
        <p:txBody>
          <a:bodyPr wrap="none" lIns="0" tIns="0" rIns="0" bIns="0" rtlCol="0" anchor="t"/>
          <a:lstStyle/>
          <a:p>
            <a:pPr marL="342891" indent="-342891">
              <a:lnSpc>
                <a:spcPts val="2851"/>
              </a:lnSpc>
              <a:buSzPct val="100000"/>
              <a:buChar char="•"/>
            </a:pPr>
            <a:r>
              <a:rPr lang="en-US" sz="2000" dirty="0">
                <a:solidFill>
                  <a:srgbClr val="1E3063"/>
                </a:solidFill>
                <a:ea typeface="Instrument Sans Medium" pitchFamily="34" charset="-122"/>
                <a:cs typeface="Instrument Sans Medium" pitchFamily="34" charset="-120"/>
              </a:rPr>
              <a:t>Optimized for aerobic environments.</a:t>
            </a:r>
            <a:endParaRPr lang="en-US" sz="2000" dirty="0"/>
          </a:p>
        </p:txBody>
      </p:sp>
      <p:sp>
        <p:nvSpPr>
          <p:cNvPr id="7" name="Text 5"/>
          <p:cNvSpPr/>
          <p:nvPr/>
        </p:nvSpPr>
        <p:spPr>
          <a:xfrm>
            <a:off x="793791" y="5630113"/>
            <a:ext cx="6244709" cy="362903"/>
          </a:xfrm>
          <a:prstGeom prst="rect">
            <a:avLst/>
          </a:prstGeom>
          <a:noFill/>
          <a:ln/>
        </p:spPr>
        <p:txBody>
          <a:bodyPr wrap="none" lIns="0" tIns="0" rIns="0" bIns="0" rtlCol="0" anchor="t"/>
          <a:lstStyle/>
          <a:p>
            <a:pPr marL="342891" indent="-342891">
              <a:lnSpc>
                <a:spcPts val="2851"/>
              </a:lnSpc>
              <a:buSzPct val="100000"/>
              <a:buChar char="•"/>
            </a:pPr>
            <a:r>
              <a:rPr lang="en-US" sz="2000" dirty="0">
                <a:solidFill>
                  <a:srgbClr val="1E3063"/>
                </a:solidFill>
                <a:ea typeface="Instrument Sans Medium" pitchFamily="34" charset="-122"/>
                <a:cs typeface="Instrument Sans Medium" pitchFamily="34" charset="-120"/>
              </a:rPr>
              <a:t>Functions efficiently with oxygen present.</a:t>
            </a:r>
            <a:endParaRPr lang="en-US" sz="2000" dirty="0"/>
          </a:p>
        </p:txBody>
      </p:sp>
      <p:sp>
        <p:nvSpPr>
          <p:cNvPr id="8" name="Text 6"/>
          <p:cNvSpPr/>
          <p:nvPr/>
        </p:nvSpPr>
        <p:spPr>
          <a:xfrm>
            <a:off x="7599521" y="4164568"/>
            <a:ext cx="2835235" cy="354331"/>
          </a:xfrm>
          <a:prstGeom prst="rect">
            <a:avLst/>
          </a:prstGeom>
          <a:noFill/>
          <a:ln/>
        </p:spPr>
        <p:txBody>
          <a:bodyPr wrap="none" lIns="0" tIns="0" rIns="0" bIns="0" rtlCol="0" anchor="t"/>
          <a:lstStyle/>
          <a:p>
            <a:pPr>
              <a:lnSpc>
                <a:spcPts val="2751"/>
              </a:lnSpc>
            </a:pPr>
            <a:r>
              <a:rPr lang="en-US" sz="2800" dirty="0">
                <a:solidFill>
                  <a:srgbClr val="091C53"/>
                </a:solidFill>
                <a:ea typeface="Instrument Sans Semi Bold" pitchFamily="34" charset="-122"/>
                <a:cs typeface="Instrument Sans Semi Bold" pitchFamily="34" charset="-120"/>
              </a:rPr>
              <a:t>M Isozyme (Muscle)</a:t>
            </a:r>
            <a:endParaRPr lang="en-US" sz="2800" dirty="0"/>
          </a:p>
        </p:txBody>
      </p:sp>
      <p:sp>
        <p:nvSpPr>
          <p:cNvPr id="9" name="Text 7"/>
          <p:cNvSpPr/>
          <p:nvPr/>
        </p:nvSpPr>
        <p:spPr>
          <a:xfrm>
            <a:off x="7599522" y="4745717"/>
            <a:ext cx="6244709" cy="362903"/>
          </a:xfrm>
          <a:prstGeom prst="rect">
            <a:avLst/>
          </a:prstGeom>
          <a:noFill/>
          <a:ln/>
        </p:spPr>
        <p:txBody>
          <a:bodyPr wrap="none" lIns="0" tIns="0" rIns="0" bIns="0" rtlCol="0" anchor="t"/>
          <a:lstStyle/>
          <a:p>
            <a:pPr marL="342891" indent="-342891">
              <a:lnSpc>
                <a:spcPts val="2851"/>
              </a:lnSpc>
              <a:buSzPct val="100000"/>
              <a:buChar char="•"/>
            </a:pPr>
            <a:r>
              <a:rPr lang="en-US" sz="2000" dirty="0">
                <a:solidFill>
                  <a:srgbClr val="1E3063"/>
                </a:solidFill>
                <a:ea typeface="Instrument Sans Medium" pitchFamily="34" charset="-122"/>
                <a:cs typeface="Instrument Sans Medium" pitchFamily="34" charset="-120"/>
              </a:rPr>
              <a:t>Predominantly expressed in skeletal muscle.</a:t>
            </a:r>
            <a:endParaRPr lang="en-US" sz="2000" dirty="0"/>
          </a:p>
        </p:txBody>
      </p:sp>
      <p:sp>
        <p:nvSpPr>
          <p:cNvPr id="10" name="Text 8"/>
          <p:cNvSpPr/>
          <p:nvPr/>
        </p:nvSpPr>
        <p:spPr>
          <a:xfrm>
            <a:off x="7599522" y="5187914"/>
            <a:ext cx="6244709" cy="362903"/>
          </a:xfrm>
          <a:prstGeom prst="rect">
            <a:avLst/>
          </a:prstGeom>
          <a:noFill/>
          <a:ln/>
        </p:spPr>
        <p:txBody>
          <a:bodyPr wrap="none" lIns="0" tIns="0" rIns="0" bIns="0" rtlCol="0" anchor="t"/>
          <a:lstStyle/>
          <a:p>
            <a:pPr marL="342891" indent="-342891">
              <a:lnSpc>
                <a:spcPts val="2851"/>
              </a:lnSpc>
              <a:buSzPct val="100000"/>
              <a:buChar char="•"/>
            </a:pPr>
            <a:r>
              <a:rPr lang="en-US" sz="2000" dirty="0">
                <a:solidFill>
                  <a:srgbClr val="1E3063"/>
                </a:solidFill>
                <a:ea typeface="Instrument Sans Medium" pitchFamily="34" charset="-122"/>
                <a:cs typeface="Instrument Sans Medium" pitchFamily="34" charset="-120"/>
              </a:rPr>
              <a:t>Optimized for anaerobic environments.</a:t>
            </a:r>
            <a:endParaRPr lang="en-US" sz="2000" dirty="0"/>
          </a:p>
        </p:txBody>
      </p:sp>
      <p:sp>
        <p:nvSpPr>
          <p:cNvPr id="11" name="Text 9"/>
          <p:cNvSpPr/>
          <p:nvPr/>
        </p:nvSpPr>
        <p:spPr>
          <a:xfrm>
            <a:off x="7599522" y="5630108"/>
            <a:ext cx="6244709" cy="725805"/>
          </a:xfrm>
          <a:prstGeom prst="rect">
            <a:avLst/>
          </a:prstGeom>
          <a:noFill/>
          <a:ln/>
        </p:spPr>
        <p:txBody>
          <a:bodyPr wrap="square" lIns="0" tIns="0" rIns="0" bIns="0" rtlCol="0" anchor="t"/>
          <a:lstStyle/>
          <a:p>
            <a:pPr marL="342891" indent="-342891">
              <a:lnSpc>
                <a:spcPts val="2851"/>
              </a:lnSpc>
              <a:buSzPct val="100000"/>
              <a:buChar char="•"/>
            </a:pPr>
            <a:r>
              <a:rPr lang="en-US" sz="2000" dirty="0">
                <a:solidFill>
                  <a:srgbClr val="1E3063"/>
                </a:solidFill>
                <a:ea typeface="Instrument Sans Medium" pitchFamily="34" charset="-122"/>
                <a:cs typeface="Instrument Sans Medium" pitchFamily="34" charset="-120"/>
              </a:rPr>
              <a:t>Efficient in conditions of oxygen depletion, common during strenuous activity.</a:t>
            </a:r>
            <a:endParaRPr lang="en-US" sz="2000" dirty="0"/>
          </a:p>
        </p:txBody>
      </p:sp>
      <p:sp>
        <p:nvSpPr>
          <p:cNvPr id="12" name="Rectangle 11">
            <a:extLst>
              <a:ext uri="{FF2B5EF4-FFF2-40B4-BE49-F238E27FC236}">
                <a16:creationId xmlns:a16="http://schemas.microsoft.com/office/drawing/2014/main" id="{7B2FB280-4338-F0C3-CD00-AF9DDAEE9A8D}"/>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1" y="984068"/>
            <a:ext cx="7556421" cy="1417559"/>
          </a:xfrm>
          <a:prstGeom prst="rect">
            <a:avLst/>
          </a:prstGeom>
          <a:noFill/>
          <a:ln/>
        </p:spPr>
        <p:txBody>
          <a:bodyPr wrap="squar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Glucokinase: A Specialized Hexokinase Isozyme</a:t>
            </a:r>
            <a:endParaRPr lang="en-US" sz="4400" dirty="0"/>
          </a:p>
        </p:txBody>
      </p:sp>
      <p:sp>
        <p:nvSpPr>
          <p:cNvPr id="4" name="Text 1"/>
          <p:cNvSpPr/>
          <p:nvPr/>
        </p:nvSpPr>
        <p:spPr>
          <a:xfrm>
            <a:off x="793791" y="2917630"/>
            <a:ext cx="7556421" cy="4327902"/>
          </a:xfrm>
          <a:prstGeom prst="rect">
            <a:avLst/>
          </a:prstGeom>
          <a:noFill/>
          <a:ln/>
        </p:spPr>
        <p:txBody>
          <a:bodyPr wrap="square" lIns="0" tIns="0" rIns="0" bIns="0" rtlCol="0" anchor="t"/>
          <a:lstStyle/>
          <a:p>
            <a:pPr>
              <a:lnSpc>
                <a:spcPct val="200000"/>
              </a:lnSpc>
            </a:pPr>
            <a:r>
              <a:rPr lang="en-US" dirty="0">
                <a:solidFill>
                  <a:srgbClr val="1E3063"/>
                </a:solidFill>
                <a:highlight>
                  <a:srgbClr val="FFFF00"/>
                </a:highlight>
                <a:ea typeface="Instrument Sans Medium" pitchFamily="34" charset="-122"/>
                <a:cs typeface="Instrument Sans Medium" pitchFamily="34" charset="-120"/>
              </a:rPr>
              <a:t>Glucokinase</a:t>
            </a:r>
            <a:r>
              <a:rPr lang="en-US" dirty="0">
                <a:solidFill>
                  <a:srgbClr val="1E3063"/>
                </a:solidFill>
                <a:ea typeface="Instrument Sans Medium" pitchFamily="34" charset="-122"/>
                <a:cs typeface="Instrument Sans Medium" pitchFamily="34" charset="-120"/>
              </a:rPr>
              <a:t> is a notable isozyme of </a:t>
            </a:r>
            <a:r>
              <a:rPr lang="en-US" dirty="0">
                <a:solidFill>
                  <a:srgbClr val="1E3063"/>
                </a:solidFill>
                <a:highlight>
                  <a:srgbClr val="FFFF00"/>
                </a:highlight>
                <a:ea typeface="Instrument Sans Medium" pitchFamily="34" charset="-122"/>
                <a:cs typeface="Instrument Sans Medium" pitchFamily="34" charset="-120"/>
              </a:rPr>
              <a:t>hexokinase</a:t>
            </a:r>
            <a:r>
              <a:rPr lang="en-US" dirty="0">
                <a:solidFill>
                  <a:srgbClr val="1E3063"/>
                </a:solidFill>
                <a:ea typeface="Instrument Sans Medium" pitchFamily="34" charset="-122"/>
                <a:cs typeface="Instrument Sans Medium" pitchFamily="34" charset="-120"/>
              </a:rPr>
              <a:t>, distinguished by its unique regulatory features and lower affinity for glucose. Unlike other hexokinases, glucokinase is not inhibited by glucose 6-phosphate, enabling it to </a:t>
            </a:r>
            <a:r>
              <a:rPr lang="en-US" dirty="0">
                <a:solidFill>
                  <a:srgbClr val="1E3063"/>
                </a:solidFill>
                <a:highlight>
                  <a:srgbClr val="FFFF00"/>
                </a:highlight>
                <a:ea typeface="Instrument Sans Medium" pitchFamily="34" charset="-122"/>
                <a:cs typeface="Instrument Sans Medium" pitchFamily="34" charset="-120"/>
              </a:rPr>
              <a:t>function effectively even when glucose levels are high.</a:t>
            </a:r>
            <a:endParaRPr lang="en-US" dirty="0">
              <a:highlight>
                <a:srgbClr val="FFFF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5" y="955777"/>
            <a:ext cx="13042821" cy="1417559"/>
          </a:xfrm>
          <a:prstGeom prst="rect">
            <a:avLst/>
          </a:prstGeom>
          <a:noFill/>
          <a:ln/>
        </p:spPr>
        <p:txBody>
          <a:bodyPr wrap="squar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The Enzyme-Substrate Complex: A Crucial First Step</a:t>
            </a:r>
            <a:endParaRPr lang="en-US" sz="4400" dirty="0"/>
          </a:p>
        </p:txBody>
      </p:sp>
      <p:sp>
        <p:nvSpPr>
          <p:cNvPr id="3" name="Text 1"/>
          <p:cNvSpPr/>
          <p:nvPr/>
        </p:nvSpPr>
        <p:spPr>
          <a:xfrm>
            <a:off x="824272" y="1952268"/>
            <a:ext cx="13012334" cy="1674852"/>
          </a:xfrm>
          <a:prstGeom prst="rect">
            <a:avLst/>
          </a:prstGeom>
          <a:noFill/>
          <a:ln/>
        </p:spPr>
        <p:txBody>
          <a:bodyPr wrap="square" lIns="0" tIns="0" rIns="0" bIns="0" rtlCol="0" anchor="t"/>
          <a:lstStyle/>
          <a:p>
            <a:pPr algn="just">
              <a:lnSpc>
                <a:spcPct val="150000"/>
              </a:lnSpc>
            </a:pPr>
            <a:r>
              <a:rPr lang="en-US" sz="2400" dirty="0">
                <a:solidFill>
                  <a:srgbClr val="1E3063"/>
                </a:solidFill>
                <a:ea typeface="Instrument Sans Medium" pitchFamily="34" charset="-122"/>
                <a:cs typeface="Instrument Sans Medium" pitchFamily="34" charset="-120"/>
              </a:rPr>
              <a:t>Enzymes initiate their catalytic activity by forming a temporary </a:t>
            </a:r>
            <a:r>
              <a:rPr lang="en-US" sz="2400" b="1" dirty="0">
                <a:solidFill>
                  <a:srgbClr val="1E3063"/>
                </a:solidFill>
                <a:ea typeface="Instrument Sans Medium" pitchFamily="34" charset="-122"/>
                <a:cs typeface="Instrument Sans Medium" pitchFamily="34" charset="-120"/>
              </a:rPr>
              <a:t>enzyme-substrate complex (ES)</a:t>
            </a:r>
            <a:r>
              <a:rPr lang="en-US" sz="2400" dirty="0">
                <a:solidFill>
                  <a:srgbClr val="1E3063"/>
                </a:solidFill>
                <a:ea typeface="Instrument Sans Medium" pitchFamily="34" charset="-122"/>
                <a:cs typeface="Instrument Sans Medium" pitchFamily="34" charset="-120"/>
              </a:rPr>
              <a:t>. This transient binding is fundamental to enzyme function, bringing the substrate into close proximity with the enzyme's active site and facilitating the chemical transformation.</a:t>
            </a:r>
            <a:endParaRPr lang="en-US" sz="2400" dirty="0"/>
          </a:p>
        </p:txBody>
      </p:sp>
      <p:sp>
        <p:nvSpPr>
          <p:cNvPr id="4" name="Shape 2"/>
          <p:cNvSpPr/>
          <p:nvPr/>
        </p:nvSpPr>
        <p:spPr>
          <a:xfrm>
            <a:off x="793791" y="5062431"/>
            <a:ext cx="6407944" cy="2456617"/>
          </a:xfrm>
          <a:prstGeom prst="roundRect">
            <a:avLst>
              <a:gd name="adj" fmla="val 5956"/>
            </a:avLst>
          </a:prstGeom>
          <a:solidFill>
            <a:srgbClr val="FFFFFF"/>
          </a:solidFill>
          <a:ln w="30480">
            <a:solidFill>
              <a:srgbClr val="B4CCE3"/>
            </a:solidFill>
            <a:prstDash val="solid"/>
          </a:ln>
        </p:spPr>
        <p:txBody>
          <a:bodyPr/>
          <a:lstStyle/>
          <a:p>
            <a:endParaRPr lang="en-IN" sz="2400"/>
          </a:p>
        </p:txBody>
      </p:sp>
      <p:sp>
        <p:nvSpPr>
          <p:cNvPr id="5" name="Shape 3"/>
          <p:cNvSpPr/>
          <p:nvPr/>
        </p:nvSpPr>
        <p:spPr>
          <a:xfrm>
            <a:off x="763311" y="5062431"/>
            <a:ext cx="121920" cy="2456617"/>
          </a:xfrm>
          <a:prstGeom prst="roundRect">
            <a:avLst>
              <a:gd name="adj" fmla="val 167442"/>
            </a:avLst>
          </a:prstGeom>
          <a:solidFill>
            <a:srgbClr val="84C1FA"/>
          </a:solidFill>
          <a:ln/>
        </p:spPr>
        <p:txBody>
          <a:bodyPr/>
          <a:lstStyle/>
          <a:p>
            <a:endParaRPr lang="en-IN" sz="2400"/>
          </a:p>
        </p:txBody>
      </p:sp>
      <p:sp>
        <p:nvSpPr>
          <p:cNvPr id="6" name="Text 4"/>
          <p:cNvSpPr/>
          <p:nvPr/>
        </p:nvSpPr>
        <p:spPr>
          <a:xfrm>
            <a:off x="1142524" y="5319721"/>
            <a:ext cx="2902029"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Active Site Specificity</a:t>
            </a:r>
            <a:endParaRPr lang="en-US" sz="2800" dirty="0"/>
          </a:p>
        </p:txBody>
      </p:sp>
      <p:sp>
        <p:nvSpPr>
          <p:cNvPr id="7" name="Text 5"/>
          <p:cNvSpPr/>
          <p:nvPr/>
        </p:nvSpPr>
        <p:spPr>
          <a:xfrm>
            <a:off x="1142527" y="5810140"/>
            <a:ext cx="5801916" cy="1451611"/>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Enzymes possess highly specific active sites, </a:t>
            </a:r>
            <a:r>
              <a:rPr lang="en-US" sz="2000" dirty="0">
                <a:solidFill>
                  <a:srgbClr val="1E3063"/>
                </a:solidFill>
                <a:highlight>
                  <a:srgbClr val="FFFF00"/>
                </a:highlight>
                <a:ea typeface="Instrument Sans Medium" pitchFamily="34" charset="-122"/>
                <a:cs typeface="Instrument Sans Medium" pitchFamily="34" charset="-120"/>
              </a:rPr>
              <a:t>unique three-dimensional pockets</a:t>
            </a:r>
            <a:r>
              <a:rPr lang="en-US" sz="2000" dirty="0">
                <a:solidFill>
                  <a:srgbClr val="1E3063"/>
                </a:solidFill>
                <a:ea typeface="Instrument Sans Medium" pitchFamily="34" charset="-122"/>
                <a:cs typeface="Instrument Sans Medium" pitchFamily="34" charset="-120"/>
              </a:rPr>
              <a:t> tailored for the precise attachment of substrate molecules. This molecular complementarity is crucial for effective binding.</a:t>
            </a:r>
            <a:endParaRPr lang="en-US" sz="2000" dirty="0"/>
          </a:p>
        </p:txBody>
      </p:sp>
      <p:sp>
        <p:nvSpPr>
          <p:cNvPr id="8" name="Shape 6"/>
          <p:cNvSpPr/>
          <p:nvPr/>
        </p:nvSpPr>
        <p:spPr>
          <a:xfrm>
            <a:off x="7428553" y="5062431"/>
            <a:ext cx="6408063" cy="2456617"/>
          </a:xfrm>
          <a:prstGeom prst="roundRect">
            <a:avLst>
              <a:gd name="adj" fmla="val 5956"/>
            </a:avLst>
          </a:prstGeom>
          <a:solidFill>
            <a:srgbClr val="FFFFFF"/>
          </a:solidFill>
          <a:ln w="30480">
            <a:solidFill>
              <a:srgbClr val="B4CCE3"/>
            </a:solidFill>
            <a:prstDash val="solid"/>
          </a:ln>
        </p:spPr>
        <p:txBody>
          <a:bodyPr/>
          <a:lstStyle/>
          <a:p>
            <a:endParaRPr lang="en-IN" sz="2400"/>
          </a:p>
        </p:txBody>
      </p:sp>
      <p:sp>
        <p:nvSpPr>
          <p:cNvPr id="9" name="Shape 7"/>
          <p:cNvSpPr/>
          <p:nvPr/>
        </p:nvSpPr>
        <p:spPr>
          <a:xfrm>
            <a:off x="7398067" y="5062431"/>
            <a:ext cx="121920" cy="2456617"/>
          </a:xfrm>
          <a:prstGeom prst="roundRect">
            <a:avLst>
              <a:gd name="adj" fmla="val 167442"/>
            </a:avLst>
          </a:prstGeom>
          <a:solidFill>
            <a:srgbClr val="84C1FA"/>
          </a:solidFill>
          <a:ln/>
        </p:spPr>
        <p:txBody>
          <a:bodyPr/>
          <a:lstStyle/>
          <a:p>
            <a:endParaRPr lang="en-IN" sz="2400"/>
          </a:p>
        </p:txBody>
      </p:sp>
      <p:sp>
        <p:nvSpPr>
          <p:cNvPr id="10" name="Text 8"/>
          <p:cNvSpPr/>
          <p:nvPr/>
        </p:nvSpPr>
        <p:spPr>
          <a:xfrm>
            <a:off x="7777283" y="5319721"/>
            <a:ext cx="2835235"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Bond Deformation</a:t>
            </a:r>
            <a:endParaRPr lang="en-US" sz="2800" dirty="0"/>
          </a:p>
        </p:txBody>
      </p:sp>
      <p:sp>
        <p:nvSpPr>
          <p:cNvPr id="11" name="Text 9"/>
          <p:cNvSpPr/>
          <p:nvPr/>
        </p:nvSpPr>
        <p:spPr>
          <a:xfrm>
            <a:off x="7777283" y="5810140"/>
            <a:ext cx="5802035" cy="1451611"/>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Upon substrate binding, the enzyme-substrate complex often induces subtle </a:t>
            </a:r>
            <a:r>
              <a:rPr lang="en-US" sz="2000" dirty="0">
                <a:solidFill>
                  <a:srgbClr val="1E3063"/>
                </a:solidFill>
                <a:highlight>
                  <a:srgbClr val="FFFF00"/>
                </a:highlight>
                <a:ea typeface="Instrument Sans Medium" pitchFamily="34" charset="-122"/>
                <a:cs typeface="Instrument Sans Medium" pitchFamily="34" charset="-120"/>
              </a:rPr>
              <a:t>conformational changes in the substrate</a:t>
            </a:r>
            <a:r>
              <a:rPr lang="en-US" sz="2000" dirty="0">
                <a:solidFill>
                  <a:srgbClr val="1E3063"/>
                </a:solidFill>
                <a:ea typeface="Instrument Sans Medium" pitchFamily="34" charset="-122"/>
                <a:cs typeface="Instrument Sans Medium" pitchFamily="34" charset="-120"/>
              </a:rPr>
              <a:t>. This deformation weakens existing bonds, making them more susceptible to reaction.</a:t>
            </a:r>
            <a:endParaRPr lang="en-US" sz="2000" dirty="0"/>
          </a:p>
        </p:txBody>
      </p:sp>
      <p:sp>
        <p:nvSpPr>
          <p:cNvPr id="12" name="Rectangle 11">
            <a:extLst>
              <a:ext uri="{FF2B5EF4-FFF2-40B4-BE49-F238E27FC236}">
                <a16:creationId xmlns:a16="http://schemas.microsoft.com/office/drawing/2014/main" id="{0A5DDFE3-F4A5-C315-3BB2-EF87FCE68777}"/>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000"/>
          </a:p>
        </p:txBody>
      </p:sp>
      <p:pic>
        <p:nvPicPr>
          <p:cNvPr id="16" name="Picture 15">
            <a:extLst>
              <a:ext uri="{FF2B5EF4-FFF2-40B4-BE49-F238E27FC236}">
                <a16:creationId xmlns:a16="http://schemas.microsoft.com/office/drawing/2014/main" id="{BD557804-573F-862D-7BA6-5FDAFA41FA3A}"/>
              </a:ext>
            </a:extLst>
          </p:cNvPr>
          <p:cNvPicPr>
            <a:picLocks noChangeAspect="1"/>
          </p:cNvPicPr>
          <p:nvPr/>
        </p:nvPicPr>
        <p:blipFill>
          <a:blip r:embed="rId3"/>
          <a:stretch>
            <a:fillRect/>
          </a:stretch>
        </p:blipFill>
        <p:spPr>
          <a:xfrm>
            <a:off x="5475907" y="3808647"/>
            <a:ext cx="5136611" cy="9125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00471" y="867308"/>
            <a:ext cx="12052221" cy="708779"/>
          </a:xfrm>
          <a:prstGeom prst="rect">
            <a:avLst/>
          </a:prstGeom>
          <a:noFill/>
          <a:ln/>
        </p:spPr>
        <p:txBody>
          <a:bodyPr wrap="non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Specificity: The Hallmark of Enzyme Function</a:t>
            </a:r>
            <a:endParaRPr lang="en-US" sz="4400" dirty="0"/>
          </a:p>
        </p:txBody>
      </p:sp>
      <p:sp>
        <p:nvSpPr>
          <p:cNvPr id="3" name="Text 1"/>
          <p:cNvSpPr/>
          <p:nvPr/>
        </p:nvSpPr>
        <p:spPr>
          <a:xfrm>
            <a:off x="793791" y="1903810"/>
            <a:ext cx="13042821" cy="725805"/>
          </a:xfrm>
          <a:prstGeom prst="rect">
            <a:avLst/>
          </a:prstGeom>
          <a:noFill/>
          <a:ln/>
        </p:spPr>
        <p:txBody>
          <a:bodyPr wrap="square" lIns="0" tIns="0" rIns="0" bIns="0" rtlCol="0" anchor="t"/>
          <a:lstStyle/>
          <a:p>
            <a:pPr algn="just"/>
            <a:r>
              <a:rPr lang="en-US" sz="2400" dirty="0">
                <a:solidFill>
                  <a:srgbClr val="1E3063"/>
                </a:solidFill>
                <a:ea typeface="Instrument Sans Medium" pitchFamily="34" charset="-122"/>
                <a:cs typeface="Instrument Sans Medium" pitchFamily="34" charset="-120"/>
              </a:rPr>
              <a:t>The remarkable specificity of enzymes is a cornerstone of their biological role. A given enzyme typically interacts with only one, or a very limited range, of substrate molecules, ensuring precise control over metabolic pathways.</a:t>
            </a:r>
            <a:endParaRPr lang="en-US" sz="2400" dirty="0"/>
          </a:p>
        </p:txBody>
      </p:sp>
      <p:sp>
        <p:nvSpPr>
          <p:cNvPr id="4" name="Text 2"/>
          <p:cNvSpPr/>
          <p:nvPr/>
        </p:nvSpPr>
        <p:spPr>
          <a:xfrm>
            <a:off x="793791" y="3492579"/>
            <a:ext cx="2835235" cy="354331"/>
          </a:xfrm>
          <a:prstGeom prst="rect">
            <a:avLst/>
          </a:prstGeom>
          <a:noFill/>
          <a:ln/>
        </p:spPr>
        <p:txBody>
          <a:bodyPr wrap="none" lIns="0" tIns="0" rIns="0" bIns="0" rtlCol="0" anchor="t"/>
          <a:lstStyle/>
          <a:p>
            <a:pPr>
              <a:lnSpc>
                <a:spcPts val="2751"/>
              </a:lnSpc>
            </a:pPr>
            <a:r>
              <a:rPr lang="en-US" sz="3200" dirty="0">
                <a:solidFill>
                  <a:srgbClr val="091C53"/>
                </a:solidFill>
                <a:ea typeface="Instrument Sans Semi Bold" pitchFamily="34" charset="-122"/>
                <a:cs typeface="Instrument Sans Semi Bold" pitchFamily="34" charset="-120"/>
              </a:rPr>
              <a:t>Hydrogen Bonding</a:t>
            </a:r>
            <a:endParaRPr lang="en-US" sz="3200" dirty="0"/>
          </a:p>
        </p:txBody>
      </p:sp>
      <p:sp>
        <p:nvSpPr>
          <p:cNvPr id="5" name="Text 3"/>
          <p:cNvSpPr/>
          <p:nvPr/>
        </p:nvSpPr>
        <p:spPr>
          <a:xfrm>
            <a:off x="793791" y="4073727"/>
            <a:ext cx="6244709"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Crucial for initial recognition and binding.</a:t>
            </a:r>
            <a:endParaRPr lang="en-US" sz="2400" dirty="0"/>
          </a:p>
        </p:txBody>
      </p:sp>
      <p:sp>
        <p:nvSpPr>
          <p:cNvPr id="6" name="Text 4"/>
          <p:cNvSpPr/>
          <p:nvPr/>
        </p:nvSpPr>
        <p:spPr>
          <a:xfrm>
            <a:off x="793791" y="4515923"/>
            <a:ext cx="6244709" cy="725805"/>
          </a:xfrm>
          <a:prstGeom prst="rect">
            <a:avLst/>
          </a:prstGeom>
          <a:noFill/>
          <a:ln/>
        </p:spPr>
        <p:txBody>
          <a:bodyPr wrap="square" lIns="0" tIns="0" rIns="0" bIns="0" rtlCol="0" anchor="t"/>
          <a:lstStyle/>
          <a:p>
            <a:pPr marL="342891" indent="-342891">
              <a:lnSpc>
                <a:spcPts val="2851"/>
              </a:lnSpc>
              <a:buSzPct val="100000"/>
              <a:buChar char="•"/>
            </a:pPr>
            <a:r>
              <a:rPr lang="en-US" sz="2400" b="1" dirty="0">
                <a:solidFill>
                  <a:srgbClr val="1E3063"/>
                </a:solidFill>
                <a:highlight>
                  <a:srgbClr val="FFFF00"/>
                </a:highlight>
                <a:ea typeface="Instrument Sans Medium" pitchFamily="34" charset="-122"/>
                <a:cs typeface="Instrument Sans Medium" pitchFamily="34" charset="-120"/>
              </a:rPr>
              <a:t>Forms reversible interactions </a:t>
            </a:r>
            <a:r>
              <a:rPr lang="en-US" sz="2400" dirty="0">
                <a:solidFill>
                  <a:srgbClr val="1E3063"/>
                </a:solidFill>
                <a:highlight>
                  <a:srgbClr val="FFFF00"/>
                </a:highlight>
                <a:ea typeface="Instrument Sans Medium" pitchFamily="34" charset="-122"/>
                <a:cs typeface="Instrument Sans Medium" pitchFamily="34" charset="-120"/>
              </a:rPr>
              <a:t>between enzyme and substrate.</a:t>
            </a:r>
            <a:endParaRPr lang="en-US" sz="2400" dirty="0">
              <a:highlight>
                <a:srgbClr val="FFFF00"/>
              </a:highlight>
            </a:endParaRPr>
          </a:p>
        </p:txBody>
      </p:sp>
      <p:sp>
        <p:nvSpPr>
          <p:cNvPr id="7" name="Text 5"/>
          <p:cNvSpPr/>
          <p:nvPr/>
        </p:nvSpPr>
        <p:spPr>
          <a:xfrm>
            <a:off x="793791" y="5321023"/>
            <a:ext cx="6244709" cy="725805"/>
          </a:xfrm>
          <a:prstGeom prst="rect">
            <a:avLst/>
          </a:prstGeom>
          <a:noFill/>
          <a:ln/>
        </p:spPr>
        <p:txBody>
          <a:bodyPr wrap="squar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Contributes significantly to binding affinity and orientation.</a:t>
            </a:r>
            <a:endParaRPr lang="en-US" sz="2400" dirty="0"/>
          </a:p>
        </p:txBody>
      </p:sp>
      <p:sp>
        <p:nvSpPr>
          <p:cNvPr id="8" name="Text 6"/>
          <p:cNvSpPr/>
          <p:nvPr/>
        </p:nvSpPr>
        <p:spPr>
          <a:xfrm>
            <a:off x="7599521" y="3492579"/>
            <a:ext cx="2835235" cy="354331"/>
          </a:xfrm>
          <a:prstGeom prst="rect">
            <a:avLst/>
          </a:prstGeom>
          <a:noFill/>
          <a:ln/>
        </p:spPr>
        <p:txBody>
          <a:bodyPr wrap="none" lIns="0" tIns="0" rIns="0" bIns="0" rtlCol="0" anchor="t"/>
          <a:lstStyle/>
          <a:p>
            <a:pPr>
              <a:lnSpc>
                <a:spcPts val="2751"/>
              </a:lnSpc>
            </a:pPr>
            <a:r>
              <a:rPr lang="en-US" sz="3200" dirty="0">
                <a:solidFill>
                  <a:srgbClr val="091C53"/>
                </a:solidFill>
                <a:ea typeface="Instrument Sans Semi Bold" pitchFamily="34" charset="-122"/>
                <a:cs typeface="Instrument Sans Semi Bold" pitchFamily="34" charset="-120"/>
              </a:rPr>
              <a:t>Active Site Shape</a:t>
            </a:r>
            <a:endParaRPr lang="en-US" sz="3200" dirty="0"/>
          </a:p>
        </p:txBody>
      </p:sp>
      <p:sp>
        <p:nvSpPr>
          <p:cNvPr id="9" name="Text 7"/>
          <p:cNvSpPr/>
          <p:nvPr/>
        </p:nvSpPr>
        <p:spPr>
          <a:xfrm>
            <a:off x="7599522" y="4073727"/>
            <a:ext cx="6244709"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The three-dimensional geometry of the active site.</a:t>
            </a:r>
            <a:endParaRPr lang="en-US" sz="2400" dirty="0"/>
          </a:p>
        </p:txBody>
      </p:sp>
      <p:sp>
        <p:nvSpPr>
          <p:cNvPr id="10" name="Text 8"/>
          <p:cNvSpPr/>
          <p:nvPr/>
        </p:nvSpPr>
        <p:spPr>
          <a:xfrm>
            <a:off x="7599522" y="4515923"/>
            <a:ext cx="6244709" cy="725805"/>
          </a:xfrm>
          <a:prstGeom prst="rect">
            <a:avLst/>
          </a:prstGeom>
          <a:noFill/>
          <a:ln/>
        </p:spPr>
        <p:txBody>
          <a:bodyPr wrap="squar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Excludes molecules that do not possess a complementary shape.</a:t>
            </a:r>
            <a:endParaRPr lang="en-US" sz="2400" dirty="0"/>
          </a:p>
        </p:txBody>
      </p:sp>
      <p:sp>
        <p:nvSpPr>
          <p:cNvPr id="11" name="Text 9"/>
          <p:cNvSpPr/>
          <p:nvPr/>
        </p:nvSpPr>
        <p:spPr>
          <a:xfrm>
            <a:off x="7599522" y="5321026"/>
            <a:ext cx="6244709"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highlight>
                  <a:srgbClr val="FFFF00"/>
                </a:highlight>
                <a:ea typeface="Instrument Sans Medium" pitchFamily="34" charset="-122"/>
                <a:cs typeface="Instrument Sans Medium" pitchFamily="34" charset="-120"/>
              </a:rPr>
              <a:t>Ensures a precise "fit" for the intended substrate</a:t>
            </a:r>
            <a:r>
              <a:rPr lang="en-US" sz="2400" dirty="0">
                <a:solidFill>
                  <a:srgbClr val="1E3063"/>
                </a:solidFill>
                <a:ea typeface="Instrument Sans Medium" pitchFamily="34" charset="-122"/>
                <a:cs typeface="Instrument Sans Medium" pitchFamily="34" charset="-120"/>
              </a:rPr>
              <a:t>.</a:t>
            </a:r>
            <a:endParaRPr lang="en-US" sz="2400" dirty="0"/>
          </a:p>
        </p:txBody>
      </p:sp>
      <p:sp>
        <p:nvSpPr>
          <p:cNvPr id="12" name="Text 10"/>
          <p:cNvSpPr/>
          <p:nvPr/>
        </p:nvSpPr>
        <p:spPr>
          <a:xfrm>
            <a:off x="793791" y="6381275"/>
            <a:ext cx="13042821" cy="725805"/>
          </a:xfrm>
          <a:prstGeom prst="rect">
            <a:avLst/>
          </a:prstGeom>
          <a:noFill/>
          <a:ln/>
        </p:spPr>
        <p:txBody>
          <a:bodyPr wrap="squar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This intricate interplay of intermolecular forces and structural complementarity underpins the high fidelity of enzyme-substrate interactions.</a:t>
            </a:r>
            <a:endParaRPr lang="en-US" sz="2400" dirty="0"/>
          </a:p>
        </p:txBody>
      </p:sp>
      <p:sp>
        <p:nvSpPr>
          <p:cNvPr id="13" name="Rectangle 12">
            <a:extLst>
              <a:ext uri="{FF2B5EF4-FFF2-40B4-BE49-F238E27FC236}">
                <a16:creationId xmlns:a16="http://schemas.microsoft.com/office/drawing/2014/main" id="{18E2613E-454D-3FC3-BDB7-CD0871801647}"/>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78551" y="865349"/>
            <a:ext cx="7556421" cy="1417559"/>
          </a:xfrm>
          <a:prstGeom prst="rect">
            <a:avLst/>
          </a:prstGeom>
          <a:noFill/>
          <a:ln/>
        </p:spPr>
        <p:txBody>
          <a:bodyPr wrap="squar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The Lock-and-Key Theory: A Foundational Model</a:t>
            </a:r>
            <a:endParaRPr lang="en-US" sz="4400" dirty="0"/>
          </a:p>
        </p:txBody>
      </p:sp>
      <p:sp>
        <p:nvSpPr>
          <p:cNvPr id="4" name="Text 1"/>
          <p:cNvSpPr/>
          <p:nvPr/>
        </p:nvSpPr>
        <p:spPr>
          <a:xfrm>
            <a:off x="656631" y="2545194"/>
            <a:ext cx="8213049" cy="1258138"/>
          </a:xfrm>
          <a:prstGeom prst="rect">
            <a:avLst/>
          </a:prstGeom>
          <a:noFill/>
          <a:ln/>
        </p:spPr>
        <p:txBody>
          <a:bodyPr wrap="square" lIns="0" tIns="0" rIns="0" bIns="0" rtlCol="0" anchor="t"/>
          <a:lstStyle/>
          <a:p>
            <a:pPr algn="just">
              <a:lnSpc>
                <a:spcPts val="2851"/>
              </a:lnSpc>
            </a:pPr>
            <a:r>
              <a:rPr lang="en-US" sz="2200" dirty="0">
                <a:solidFill>
                  <a:srgbClr val="1E3063"/>
                </a:solidFill>
                <a:ea typeface="Instrument Sans Medium" pitchFamily="34" charset="-122"/>
                <a:cs typeface="Instrument Sans Medium" pitchFamily="34" charset="-120"/>
              </a:rPr>
              <a:t>Proposed by Emil Fisher in 1894, the Lock-and-Key Theory was the pioneering model to explain enzyme-substrate interaction. It postulates a </a:t>
            </a:r>
            <a:r>
              <a:rPr lang="en-US" sz="2200" dirty="0">
                <a:solidFill>
                  <a:srgbClr val="1E3063"/>
                </a:solidFill>
                <a:highlight>
                  <a:srgbClr val="FFFF00"/>
                </a:highlight>
                <a:ea typeface="Instrument Sans Medium" pitchFamily="34" charset="-122"/>
                <a:cs typeface="Instrument Sans Medium" pitchFamily="34" charset="-120"/>
              </a:rPr>
              <a:t>rigid active site</a:t>
            </a:r>
            <a:r>
              <a:rPr lang="en-US" sz="2200" dirty="0">
                <a:solidFill>
                  <a:srgbClr val="1E3063"/>
                </a:solidFill>
                <a:ea typeface="Instrument Sans Medium" pitchFamily="34" charset="-122"/>
                <a:cs typeface="Instrument Sans Medium" pitchFamily="34" charset="-120"/>
              </a:rPr>
              <a:t>, perfectly complementary to its specific substrate.</a:t>
            </a:r>
            <a:endParaRPr lang="en-US" sz="2200" dirty="0"/>
          </a:p>
        </p:txBody>
      </p:sp>
      <p:sp>
        <p:nvSpPr>
          <p:cNvPr id="5" name="Text 2"/>
          <p:cNvSpPr/>
          <p:nvPr/>
        </p:nvSpPr>
        <p:spPr>
          <a:xfrm>
            <a:off x="996792" y="4144202"/>
            <a:ext cx="7843328" cy="1258138"/>
          </a:xfrm>
          <a:prstGeom prst="rect">
            <a:avLst/>
          </a:prstGeom>
          <a:noFill/>
          <a:ln/>
        </p:spPr>
        <p:txBody>
          <a:bodyPr wrap="square" lIns="0" tIns="0" rIns="0" bIns="0" rtlCol="0" anchor="t"/>
          <a:lstStyle/>
          <a:p>
            <a:pPr algn="just">
              <a:lnSpc>
                <a:spcPts val="2851"/>
              </a:lnSpc>
            </a:pPr>
            <a:r>
              <a:rPr lang="en-US" sz="2200" dirty="0">
                <a:solidFill>
                  <a:srgbClr val="1E3063"/>
                </a:solidFill>
                <a:ea typeface="Instrument Sans Medium" pitchFamily="34" charset="-122"/>
                <a:cs typeface="Instrument Sans Medium" pitchFamily="34" charset="-120"/>
              </a:rPr>
              <a:t>"Here the </a:t>
            </a:r>
            <a:r>
              <a:rPr lang="en-US" sz="2200" dirty="0">
                <a:solidFill>
                  <a:srgbClr val="1E3063"/>
                </a:solidFill>
                <a:highlight>
                  <a:srgbClr val="FFFF00"/>
                </a:highlight>
                <a:ea typeface="Instrument Sans Medium" pitchFamily="34" charset="-122"/>
                <a:cs typeface="Instrument Sans Medium" pitchFamily="34" charset="-120"/>
              </a:rPr>
              <a:t>enzyme is like a lock and substrate is like a key</a:t>
            </a:r>
            <a:r>
              <a:rPr lang="en-US" sz="2200" dirty="0">
                <a:solidFill>
                  <a:srgbClr val="1E3063"/>
                </a:solidFill>
                <a:ea typeface="Instrument Sans Medium" pitchFamily="34" charset="-122"/>
                <a:cs typeface="Instrument Sans Medium" pitchFamily="34" charset="-120"/>
              </a:rPr>
              <a:t>. Only a specific key (substrate) with correctly positioned teeth fits into the keyhole (active site) of the lock (enzyme)."</a:t>
            </a:r>
            <a:endParaRPr lang="en-US" sz="2200" dirty="0"/>
          </a:p>
        </p:txBody>
      </p:sp>
      <p:sp>
        <p:nvSpPr>
          <p:cNvPr id="6" name="Shape 3"/>
          <p:cNvSpPr/>
          <p:nvPr/>
        </p:nvSpPr>
        <p:spPr>
          <a:xfrm>
            <a:off x="793791" y="4012648"/>
            <a:ext cx="30480" cy="1599009"/>
          </a:xfrm>
          <a:prstGeom prst="rect">
            <a:avLst/>
          </a:prstGeom>
          <a:solidFill>
            <a:srgbClr val="84C1FA"/>
          </a:solidFill>
          <a:ln/>
        </p:spPr>
        <p:txBody>
          <a:bodyPr/>
          <a:lstStyle/>
          <a:p>
            <a:endParaRPr lang="en-IN" sz="2000"/>
          </a:p>
        </p:txBody>
      </p:sp>
      <p:sp>
        <p:nvSpPr>
          <p:cNvPr id="7" name="Text 4"/>
          <p:cNvSpPr/>
          <p:nvPr/>
        </p:nvSpPr>
        <p:spPr>
          <a:xfrm>
            <a:off x="656631" y="5686733"/>
            <a:ext cx="8213049" cy="1677518"/>
          </a:xfrm>
          <a:prstGeom prst="rect">
            <a:avLst/>
          </a:prstGeom>
          <a:noFill/>
          <a:ln/>
        </p:spPr>
        <p:txBody>
          <a:bodyPr wrap="square" lIns="0" tIns="0" rIns="0" bIns="0" rtlCol="0" anchor="t"/>
          <a:lstStyle/>
          <a:p>
            <a:pPr algn="just">
              <a:lnSpc>
                <a:spcPts val="2851"/>
              </a:lnSpc>
            </a:pPr>
            <a:r>
              <a:rPr lang="en-US" sz="2200" dirty="0">
                <a:solidFill>
                  <a:srgbClr val="1E3063"/>
                </a:solidFill>
                <a:ea typeface="Instrument Sans Medium" pitchFamily="34" charset="-122"/>
                <a:cs typeface="Instrument Sans Medium" pitchFamily="34" charset="-120"/>
              </a:rPr>
              <a:t>This theory effectively illustrated the concept of enzyme specificity, where each enzyme (lock) has a uniquely shaped active site that can only bind to a specific substrate (key). While foundational, it did not account for the dynamic nature of enzymes.</a:t>
            </a:r>
            <a:endParaRPr lang="en-US" sz="2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4" y="1053941"/>
            <a:ext cx="10572393" cy="708779"/>
          </a:xfrm>
          <a:prstGeom prst="rect">
            <a:avLst/>
          </a:prstGeom>
          <a:noFill/>
          <a:ln/>
        </p:spPr>
        <p:txBody>
          <a:bodyPr wrap="non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Limitations of the Lock-and-Key Theory</a:t>
            </a:r>
            <a:endParaRPr lang="en-US" sz="4400" dirty="0"/>
          </a:p>
        </p:txBody>
      </p:sp>
      <p:sp>
        <p:nvSpPr>
          <p:cNvPr id="3" name="Text 1"/>
          <p:cNvSpPr/>
          <p:nvPr/>
        </p:nvSpPr>
        <p:spPr>
          <a:xfrm>
            <a:off x="809031" y="1911551"/>
            <a:ext cx="13150809" cy="1865944"/>
          </a:xfrm>
          <a:prstGeom prst="rect">
            <a:avLst/>
          </a:prstGeom>
          <a:noFill/>
          <a:ln/>
        </p:spPr>
        <p:txBody>
          <a:bodyPr wrap="square" lIns="0" tIns="0" rIns="0" bIns="0" rtlCol="0" anchor="t"/>
          <a:lstStyle/>
          <a:p>
            <a:pPr>
              <a:lnSpc>
                <a:spcPct val="150000"/>
              </a:lnSpc>
            </a:pPr>
            <a:r>
              <a:rPr lang="en-US" sz="2800" dirty="0">
                <a:solidFill>
                  <a:srgbClr val="1E3063"/>
                </a:solidFill>
                <a:ea typeface="Instrument Sans Medium" pitchFamily="34" charset="-122"/>
                <a:cs typeface="Instrument Sans Medium" pitchFamily="34" charset="-120"/>
              </a:rPr>
              <a:t>Despite its explanatory power for enzyme specificity, the Lock-and-Key theory had a significant limitation: it failed to account for the dynamic flexibility observed in many enzyme structures. Modern understanding reveals that enzymes are not static entities.</a:t>
            </a:r>
            <a:endParaRPr lang="en-US" sz="2800" dirty="0"/>
          </a:p>
        </p:txBody>
      </p:sp>
      <p:sp>
        <p:nvSpPr>
          <p:cNvPr id="4" name="Shape 2"/>
          <p:cNvSpPr/>
          <p:nvPr/>
        </p:nvSpPr>
        <p:spPr>
          <a:xfrm>
            <a:off x="793789" y="3926326"/>
            <a:ext cx="13166051" cy="2391723"/>
          </a:xfrm>
          <a:prstGeom prst="roundRect">
            <a:avLst>
              <a:gd name="adj" fmla="val 12082"/>
            </a:avLst>
          </a:prstGeom>
          <a:solidFill>
            <a:srgbClr val="FCF2B5"/>
          </a:solidFill>
          <a:ln/>
        </p:spPr>
        <p:txBody>
          <a:bodyPr/>
          <a:lstStyle/>
          <a:p>
            <a:endParaRPr lang="en-IN" sz="3200"/>
          </a:p>
        </p:txBody>
      </p:sp>
      <p:pic>
        <p:nvPicPr>
          <p:cNvPr id="5" name="Image 0" descr="preencoded.png"/>
          <p:cNvPicPr>
            <a:picLocks noChangeAspect="1"/>
          </p:cNvPicPr>
          <p:nvPr/>
        </p:nvPicPr>
        <p:blipFill>
          <a:blip r:embed="rId3"/>
          <a:stretch>
            <a:fillRect/>
          </a:stretch>
        </p:blipFill>
        <p:spPr>
          <a:xfrm>
            <a:off x="1020604" y="4376741"/>
            <a:ext cx="283488" cy="226815"/>
          </a:xfrm>
          <a:prstGeom prst="rect">
            <a:avLst/>
          </a:prstGeom>
        </p:spPr>
      </p:pic>
      <p:sp>
        <p:nvSpPr>
          <p:cNvPr id="6" name="Text 3"/>
          <p:cNvSpPr/>
          <p:nvPr/>
        </p:nvSpPr>
        <p:spPr>
          <a:xfrm>
            <a:off x="1365053" y="4148498"/>
            <a:ext cx="12305706" cy="1871302"/>
          </a:xfrm>
          <a:prstGeom prst="rect">
            <a:avLst/>
          </a:prstGeom>
          <a:noFill/>
          <a:ln/>
        </p:spPr>
        <p:txBody>
          <a:bodyPr wrap="square" lIns="0" tIns="0" rIns="0" bIns="0" rtlCol="0" anchor="t"/>
          <a:lstStyle/>
          <a:p>
            <a:pPr algn="just">
              <a:lnSpc>
                <a:spcPct val="150000"/>
              </a:lnSpc>
            </a:pPr>
            <a:r>
              <a:rPr lang="en-US" sz="2800" dirty="0">
                <a:solidFill>
                  <a:srgbClr val="000000"/>
                </a:solidFill>
                <a:ea typeface="Instrument Sans Medium" pitchFamily="34" charset="-122"/>
                <a:cs typeface="Instrument Sans Medium" pitchFamily="34" charset="-120"/>
              </a:rPr>
              <a:t>The rigid active site concept of the Lock-and-Key theory does not fully encompass the conformational adaptability that enzymes exhibit during catalysis. Many enzymes undergo subtle structural adjustments upon substrate binding.</a:t>
            </a:r>
            <a:endParaRPr lang="en-US" sz="2800" dirty="0"/>
          </a:p>
        </p:txBody>
      </p:sp>
      <p:sp>
        <p:nvSpPr>
          <p:cNvPr id="7" name="Text 4"/>
          <p:cNvSpPr/>
          <p:nvPr/>
        </p:nvSpPr>
        <p:spPr>
          <a:xfrm>
            <a:off x="839511" y="6495575"/>
            <a:ext cx="13042821" cy="725805"/>
          </a:xfrm>
          <a:prstGeom prst="rect">
            <a:avLst/>
          </a:prstGeom>
          <a:noFill/>
          <a:ln/>
        </p:spPr>
        <p:txBody>
          <a:bodyPr wrap="square" lIns="0" tIns="0" rIns="0" bIns="0" rtlCol="0" anchor="t"/>
          <a:lstStyle/>
          <a:p>
            <a:pPr algn="just">
              <a:lnSpc>
                <a:spcPct val="150000"/>
              </a:lnSpc>
            </a:pPr>
            <a:r>
              <a:rPr lang="en-US" sz="2800" dirty="0">
                <a:solidFill>
                  <a:srgbClr val="1E3063"/>
                </a:solidFill>
                <a:ea typeface="Instrument Sans Medium" pitchFamily="34" charset="-122"/>
                <a:cs typeface="Instrument Sans Medium" pitchFamily="34" charset="-120"/>
              </a:rPr>
              <a:t>This rigidity became increasingly apparent as more data emerged regarding enzyme behavior, paving the way for a more nuanced model.</a:t>
            </a:r>
            <a:endParaRPr lang="en-US" sz="2800" dirty="0"/>
          </a:p>
        </p:txBody>
      </p:sp>
      <p:sp>
        <p:nvSpPr>
          <p:cNvPr id="8" name="Rectangle 7">
            <a:extLst>
              <a:ext uri="{FF2B5EF4-FFF2-40B4-BE49-F238E27FC236}">
                <a16:creationId xmlns:a16="http://schemas.microsoft.com/office/drawing/2014/main" id="{B12B9685-39BE-93AC-47E2-71BFC42ED492}"/>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3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15685" y="2814639"/>
            <a:ext cx="11509296" cy="639008"/>
          </a:xfrm>
          <a:prstGeom prst="rect">
            <a:avLst/>
          </a:prstGeom>
          <a:noFill/>
          <a:ln/>
        </p:spPr>
        <p:txBody>
          <a:bodyPr wrap="none" lIns="0" tIns="0" rIns="0" bIns="0" rtlCol="0" anchor="t"/>
          <a:lstStyle/>
          <a:p>
            <a:pPr>
              <a:lnSpc>
                <a:spcPts val="5000"/>
              </a:lnSpc>
            </a:pPr>
            <a:r>
              <a:rPr lang="en-US" sz="4400" dirty="0">
                <a:solidFill>
                  <a:srgbClr val="091C53"/>
                </a:solidFill>
                <a:ea typeface="Instrument Sans Semi Bold" pitchFamily="34" charset="-122"/>
                <a:cs typeface="Instrument Sans Semi Bold" pitchFamily="34" charset="-120"/>
              </a:rPr>
              <a:t>The Induced-Fit Theory: A Dynamic Partnership</a:t>
            </a:r>
            <a:endParaRPr lang="en-US" sz="4400" dirty="0"/>
          </a:p>
        </p:txBody>
      </p:sp>
      <p:sp>
        <p:nvSpPr>
          <p:cNvPr id="4" name="Text 1"/>
          <p:cNvSpPr/>
          <p:nvPr/>
        </p:nvSpPr>
        <p:spPr>
          <a:xfrm>
            <a:off x="715689" y="3531751"/>
            <a:ext cx="13199031" cy="654368"/>
          </a:xfrm>
          <a:prstGeom prst="rect">
            <a:avLst/>
          </a:prstGeom>
          <a:noFill/>
          <a:ln/>
        </p:spPr>
        <p:txBody>
          <a:bodyPr wrap="square" lIns="0" tIns="0" rIns="0" bIns="0" rtlCol="0" anchor="t"/>
          <a:lstStyle/>
          <a:p>
            <a:pPr algn="just"/>
            <a:r>
              <a:rPr lang="en-US" sz="2000" dirty="0">
                <a:solidFill>
                  <a:srgbClr val="1E3063"/>
                </a:solidFill>
                <a:ea typeface="Instrument Sans Medium" pitchFamily="34" charset="-122"/>
                <a:cs typeface="Instrument Sans Medium" pitchFamily="34" charset="-120"/>
              </a:rPr>
              <a:t>In 1966, Daniel Koshland Jr. introduced the Induced-Fit Theory, a more refined model that addresses the limitations of the Lock-and-Key concept. This theory proposes a dynamic interaction where both enzyme and substrate undergo conformational changes.</a:t>
            </a:r>
            <a:endParaRPr lang="en-US" sz="2000" dirty="0"/>
          </a:p>
        </p:txBody>
      </p:sp>
      <p:sp>
        <p:nvSpPr>
          <p:cNvPr id="5" name="Shape 2"/>
          <p:cNvSpPr/>
          <p:nvPr/>
        </p:nvSpPr>
        <p:spPr>
          <a:xfrm>
            <a:off x="715571" y="4675228"/>
            <a:ext cx="6497359" cy="2228492"/>
          </a:xfrm>
          <a:prstGeom prst="roundRect">
            <a:avLst>
              <a:gd name="adj" fmla="val 26785"/>
            </a:avLst>
          </a:prstGeom>
          <a:solidFill>
            <a:srgbClr val="CEE6FD"/>
          </a:solidFill>
          <a:ln/>
        </p:spPr>
        <p:txBody>
          <a:bodyPr/>
          <a:lstStyle/>
          <a:p>
            <a:endParaRPr lang="en-IN" sz="2400"/>
          </a:p>
        </p:txBody>
      </p:sp>
      <p:sp>
        <p:nvSpPr>
          <p:cNvPr id="6" name="Text 3"/>
          <p:cNvSpPr/>
          <p:nvPr/>
        </p:nvSpPr>
        <p:spPr>
          <a:xfrm>
            <a:off x="920119" y="4879659"/>
            <a:ext cx="2556391" cy="319445"/>
          </a:xfrm>
          <a:prstGeom prst="rect">
            <a:avLst/>
          </a:prstGeom>
          <a:noFill/>
          <a:ln/>
        </p:spPr>
        <p:txBody>
          <a:bodyPr wrap="none" lIns="0" tIns="0" rIns="0" bIns="0" rtlCol="0" anchor="t"/>
          <a:lstStyle/>
          <a:p>
            <a:pPr>
              <a:lnSpc>
                <a:spcPts val="2500"/>
              </a:lnSpc>
            </a:pPr>
            <a:r>
              <a:rPr lang="en-US" sz="2800" dirty="0">
                <a:solidFill>
                  <a:srgbClr val="1E3063"/>
                </a:solidFill>
                <a:highlight>
                  <a:srgbClr val="FFFF00"/>
                </a:highlight>
                <a:ea typeface="Instrument Sans Semi Bold" pitchFamily="34" charset="-122"/>
                <a:cs typeface="Instrument Sans Semi Bold" pitchFamily="34" charset="-120"/>
              </a:rPr>
              <a:t>Flexible Active Site</a:t>
            </a:r>
            <a:endParaRPr lang="en-US" sz="2800" dirty="0">
              <a:highlight>
                <a:srgbClr val="FFFF00"/>
              </a:highlight>
            </a:endParaRPr>
          </a:p>
        </p:txBody>
      </p:sp>
      <p:sp>
        <p:nvSpPr>
          <p:cNvPr id="7" name="Text 4"/>
          <p:cNvSpPr/>
          <p:nvPr/>
        </p:nvSpPr>
        <p:spPr>
          <a:xfrm>
            <a:off x="920118" y="5321741"/>
            <a:ext cx="6088380" cy="1338139"/>
          </a:xfrm>
          <a:prstGeom prst="rect">
            <a:avLst/>
          </a:prstGeom>
          <a:noFill/>
          <a:ln/>
        </p:spPr>
        <p:txBody>
          <a:bodyPr wrap="square" lIns="0" tIns="0" rIns="0" bIns="0" rtlCol="0" anchor="t"/>
          <a:lstStyle/>
          <a:p>
            <a:pPr algn="just">
              <a:lnSpc>
                <a:spcPts val="2551"/>
              </a:lnSpc>
            </a:pPr>
            <a:r>
              <a:rPr lang="en-US" sz="2400" dirty="0">
                <a:solidFill>
                  <a:srgbClr val="1E3063"/>
                </a:solidFill>
                <a:ea typeface="Instrument Sans Medium" pitchFamily="34" charset="-122"/>
                <a:cs typeface="Instrument Sans Medium" pitchFamily="34" charset="-120"/>
              </a:rPr>
              <a:t>The enzyme's active site is not rigid but possesses a degree of flexibility, allowing it to </a:t>
            </a:r>
            <a:r>
              <a:rPr lang="en-US" sz="2400" dirty="0">
                <a:solidFill>
                  <a:srgbClr val="1E3063"/>
                </a:solidFill>
                <a:highlight>
                  <a:srgbClr val="FFFF00"/>
                </a:highlight>
                <a:ea typeface="Instrument Sans Medium" pitchFamily="34" charset="-122"/>
                <a:cs typeface="Instrument Sans Medium" pitchFamily="34" charset="-120"/>
              </a:rPr>
              <a:t>adapt its shape in response to substrate binding.</a:t>
            </a:r>
            <a:endParaRPr lang="en-US" sz="2400" dirty="0">
              <a:highlight>
                <a:srgbClr val="FFFF00"/>
              </a:highlight>
            </a:endParaRPr>
          </a:p>
        </p:txBody>
      </p:sp>
      <p:sp>
        <p:nvSpPr>
          <p:cNvPr id="8" name="Shape 5"/>
          <p:cNvSpPr/>
          <p:nvPr/>
        </p:nvSpPr>
        <p:spPr>
          <a:xfrm>
            <a:off x="7417356" y="4675228"/>
            <a:ext cx="6664404" cy="2228492"/>
          </a:xfrm>
          <a:prstGeom prst="roundRect">
            <a:avLst>
              <a:gd name="adj" fmla="val 26785"/>
            </a:avLst>
          </a:prstGeom>
          <a:solidFill>
            <a:srgbClr val="CEE6FD"/>
          </a:solidFill>
          <a:ln/>
        </p:spPr>
        <p:txBody>
          <a:bodyPr/>
          <a:lstStyle/>
          <a:p>
            <a:endParaRPr lang="en-IN" sz="2400"/>
          </a:p>
        </p:txBody>
      </p:sp>
      <p:sp>
        <p:nvSpPr>
          <p:cNvPr id="9" name="Text 6"/>
          <p:cNvSpPr/>
          <p:nvPr/>
        </p:nvSpPr>
        <p:spPr>
          <a:xfrm>
            <a:off x="7621790" y="4879659"/>
            <a:ext cx="3406497" cy="319445"/>
          </a:xfrm>
          <a:prstGeom prst="rect">
            <a:avLst/>
          </a:prstGeom>
          <a:noFill/>
          <a:ln/>
        </p:spPr>
        <p:txBody>
          <a:bodyPr wrap="none" lIns="0" tIns="0" rIns="0" bIns="0" rtlCol="0" anchor="t"/>
          <a:lstStyle/>
          <a:p>
            <a:pPr>
              <a:lnSpc>
                <a:spcPts val="2500"/>
              </a:lnSpc>
            </a:pPr>
            <a:r>
              <a:rPr lang="en-US" sz="2800" dirty="0">
                <a:solidFill>
                  <a:srgbClr val="1E3063"/>
                </a:solidFill>
                <a:ea typeface="Instrument Sans Semi Bold" pitchFamily="34" charset="-122"/>
                <a:cs typeface="Instrument Sans Semi Bold" pitchFamily="34" charset="-120"/>
              </a:rPr>
              <a:t>Substrate-Induced Changes</a:t>
            </a:r>
            <a:endParaRPr lang="en-US" sz="2800" dirty="0"/>
          </a:p>
        </p:txBody>
      </p:sp>
      <p:sp>
        <p:nvSpPr>
          <p:cNvPr id="10" name="Text 7"/>
          <p:cNvSpPr/>
          <p:nvPr/>
        </p:nvSpPr>
        <p:spPr>
          <a:xfrm>
            <a:off x="7621787" y="5321741"/>
            <a:ext cx="6292933" cy="1338139"/>
          </a:xfrm>
          <a:prstGeom prst="rect">
            <a:avLst/>
          </a:prstGeom>
          <a:noFill/>
          <a:ln/>
        </p:spPr>
        <p:txBody>
          <a:bodyPr wrap="square" lIns="0" tIns="0" rIns="0" bIns="0" rtlCol="0" anchor="t"/>
          <a:lstStyle/>
          <a:p>
            <a:pPr algn="just">
              <a:lnSpc>
                <a:spcPts val="2551"/>
              </a:lnSpc>
            </a:pPr>
            <a:r>
              <a:rPr lang="en-US" sz="2400" dirty="0">
                <a:solidFill>
                  <a:srgbClr val="1E3063"/>
                </a:solidFill>
                <a:ea typeface="Instrument Sans Medium" pitchFamily="34" charset="-122"/>
                <a:cs typeface="Instrument Sans Medium" pitchFamily="34" charset="-120"/>
              </a:rPr>
              <a:t>The </a:t>
            </a:r>
            <a:r>
              <a:rPr lang="en-US" sz="2400" dirty="0">
                <a:solidFill>
                  <a:srgbClr val="1E3063"/>
                </a:solidFill>
                <a:highlight>
                  <a:srgbClr val="FFFF00"/>
                </a:highlight>
                <a:ea typeface="Instrument Sans Medium" pitchFamily="34" charset="-122"/>
                <a:cs typeface="Instrument Sans Medium" pitchFamily="34" charset="-120"/>
              </a:rPr>
              <a:t>substrate itself induces specific conformational adjustments in the enzyme, </a:t>
            </a:r>
            <a:r>
              <a:rPr lang="en-US" sz="2400" dirty="0">
                <a:solidFill>
                  <a:srgbClr val="1E3063"/>
                </a:solidFill>
                <a:ea typeface="Instrument Sans Medium" pitchFamily="34" charset="-122"/>
                <a:cs typeface="Instrument Sans Medium" pitchFamily="34" charset="-120"/>
              </a:rPr>
              <a:t>optimizing the fit and aligning catalytic residues for reaction.</a:t>
            </a:r>
            <a:endParaRPr lang="en-US" sz="2400" dirty="0"/>
          </a:p>
        </p:txBody>
      </p:sp>
      <p:sp>
        <p:nvSpPr>
          <p:cNvPr id="11" name="Text 8"/>
          <p:cNvSpPr/>
          <p:nvPr/>
        </p:nvSpPr>
        <p:spPr>
          <a:xfrm>
            <a:off x="715689" y="7012067"/>
            <a:ext cx="13199031" cy="654368"/>
          </a:xfrm>
          <a:prstGeom prst="rect">
            <a:avLst/>
          </a:prstGeom>
          <a:noFill/>
          <a:ln/>
        </p:spPr>
        <p:txBody>
          <a:bodyPr wrap="square" lIns="0" tIns="0" rIns="0" bIns="0" rtlCol="0" anchor="t"/>
          <a:lstStyle/>
          <a:p>
            <a:pPr algn="just">
              <a:lnSpc>
                <a:spcPts val="2551"/>
              </a:lnSpc>
            </a:pPr>
            <a:r>
              <a:rPr lang="en-US" sz="2400" dirty="0">
                <a:solidFill>
                  <a:srgbClr val="1E3063"/>
                </a:solidFill>
                <a:ea typeface="Instrument Sans Medium" pitchFamily="34" charset="-122"/>
                <a:cs typeface="Instrument Sans Medium" pitchFamily="34" charset="-120"/>
              </a:rPr>
              <a:t>This dynamic "hand-in-glove" analogy better explains the intricate molecular dance that occurs during enzyme catalysis, providing a more comprehensive understanding of enzyme function.</a:t>
            </a:r>
            <a:endParaRPr lang="en-US" sz="2400" dirty="0"/>
          </a:p>
        </p:txBody>
      </p:sp>
      <p:sp>
        <p:nvSpPr>
          <p:cNvPr id="12" name="Rectangle 11">
            <a:extLst>
              <a:ext uri="{FF2B5EF4-FFF2-40B4-BE49-F238E27FC236}">
                <a16:creationId xmlns:a16="http://schemas.microsoft.com/office/drawing/2014/main" id="{6EF1B4F3-8836-2EFF-18C7-2A9EC7CF1684}"/>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400"/>
          </a:p>
        </p:txBody>
      </p:sp>
      <p:pic>
        <p:nvPicPr>
          <p:cNvPr id="1026" name="Picture 2" descr="Induced Fit Model- Definition, Mechanism, Advantages">
            <a:extLst>
              <a:ext uri="{FF2B5EF4-FFF2-40B4-BE49-F238E27FC236}">
                <a16:creationId xmlns:a16="http://schemas.microsoft.com/office/drawing/2014/main" id="{FF89251A-4B72-ABED-7F7D-72A290F0A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250" y="110022"/>
            <a:ext cx="6143577" cy="25803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28084" y="573405"/>
            <a:ext cx="12064956" cy="630555"/>
          </a:xfrm>
          <a:prstGeom prst="rect">
            <a:avLst/>
          </a:prstGeom>
          <a:noFill/>
          <a:ln/>
        </p:spPr>
        <p:txBody>
          <a:bodyPr wrap="none" lIns="0" tIns="0" rIns="0" bIns="0" rtlCol="0" anchor="t"/>
          <a:lstStyle/>
          <a:p>
            <a:pPr>
              <a:lnSpc>
                <a:spcPts val="3351"/>
              </a:lnSpc>
            </a:pPr>
            <a:r>
              <a:rPr lang="en-US" sz="4400" dirty="0">
                <a:solidFill>
                  <a:srgbClr val="091C53"/>
                </a:solidFill>
                <a:ea typeface="Instrument Sans Semi Bold" pitchFamily="34" charset="-122"/>
                <a:cs typeface="Instrument Sans Semi Bold" pitchFamily="34" charset="-120"/>
              </a:rPr>
              <a:t>Activation Energy: The Barrier to Reaction</a:t>
            </a:r>
            <a:endParaRPr lang="en-US" sz="4400" dirty="0"/>
          </a:p>
        </p:txBody>
      </p:sp>
      <p:sp>
        <p:nvSpPr>
          <p:cNvPr id="3" name="Text 1"/>
          <p:cNvSpPr/>
          <p:nvPr/>
        </p:nvSpPr>
        <p:spPr>
          <a:xfrm>
            <a:off x="477564" y="1318497"/>
            <a:ext cx="13070796" cy="845583"/>
          </a:xfrm>
          <a:prstGeom prst="rect">
            <a:avLst/>
          </a:prstGeom>
          <a:noFill/>
          <a:ln/>
        </p:spPr>
        <p:txBody>
          <a:bodyPr wrap="none" lIns="0" tIns="0" rIns="0" bIns="0" rtlCol="0" anchor="t"/>
          <a:lstStyle/>
          <a:p>
            <a:pPr algn="ctr">
              <a:lnSpc>
                <a:spcPct val="150000"/>
              </a:lnSpc>
            </a:pPr>
            <a:r>
              <a:rPr lang="en-US" sz="2000" dirty="0">
                <a:solidFill>
                  <a:srgbClr val="1E3063"/>
                </a:solidFill>
                <a:ea typeface="Instrument Sans Medium" pitchFamily="34" charset="-122"/>
                <a:cs typeface="Instrument Sans Medium" pitchFamily="34" charset="-120"/>
              </a:rPr>
              <a:t>All chemical reactions, whether biological or non-biological, require an initial input of energy to proceed. </a:t>
            </a:r>
          </a:p>
          <a:p>
            <a:pPr algn="ctr">
              <a:lnSpc>
                <a:spcPct val="150000"/>
              </a:lnSpc>
            </a:pPr>
            <a:r>
              <a:rPr lang="en-US" sz="2000" dirty="0">
                <a:solidFill>
                  <a:srgbClr val="1E3063"/>
                </a:solidFill>
                <a:ea typeface="Instrument Sans Medium" pitchFamily="34" charset="-122"/>
                <a:cs typeface="Instrument Sans Medium" pitchFamily="34" charset="-120"/>
              </a:rPr>
              <a:t>This critical energy threshold is known as the activation energy (</a:t>
            </a:r>
            <a:r>
              <a:rPr lang="en-US" sz="2000" b="1" dirty="0">
                <a:solidFill>
                  <a:srgbClr val="1E3063"/>
                </a:solidFill>
                <a:ea typeface="Instrument Sans Medium" pitchFamily="34" charset="-122"/>
                <a:cs typeface="Instrument Sans Medium" pitchFamily="34" charset="-120"/>
              </a:rPr>
              <a:t>Ea</a:t>
            </a:r>
            <a:r>
              <a:rPr lang="en-US" sz="2000" dirty="0">
                <a:solidFill>
                  <a:srgbClr val="1E3063"/>
                </a:solidFill>
                <a:ea typeface="Instrument Sans Medium" pitchFamily="34" charset="-122"/>
                <a:cs typeface="Instrument Sans Medium" pitchFamily="34" charset="-120"/>
              </a:rPr>
              <a:t>).</a:t>
            </a:r>
            <a:endParaRPr lang="en-US" sz="2000" dirty="0"/>
          </a:p>
        </p:txBody>
      </p:sp>
      <p:pic>
        <p:nvPicPr>
          <p:cNvPr id="4" name="Image 0" descr="preencoded.png"/>
          <p:cNvPicPr>
            <a:picLocks noChangeAspect="1"/>
          </p:cNvPicPr>
          <p:nvPr/>
        </p:nvPicPr>
        <p:blipFill>
          <a:blip r:embed="rId3"/>
          <a:stretch>
            <a:fillRect/>
          </a:stretch>
        </p:blipFill>
        <p:spPr>
          <a:xfrm>
            <a:off x="2698194" y="2410658"/>
            <a:ext cx="7556057" cy="4005122"/>
          </a:xfrm>
          <a:prstGeom prst="rect">
            <a:avLst/>
          </a:prstGeom>
        </p:spPr>
      </p:pic>
      <p:sp>
        <p:nvSpPr>
          <p:cNvPr id="9" name="Text 6"/>
          <p:cNvSpPr/>
          <p:nvPr/>
        </p:nvSpPr>
        <p:spPr>
          <a:xfrm>
            <a:off x="767125" y="6901073"/>
            <a:ext cx="13675281" cy="436483"/>
          </a:xfrm>
          <a:prstGeom prst="rect">
            <a:avLst/>
          </a:prstGeom>
          <a:noFill/>
          <a:ln/>
        </p:spPr>
        <p:txBody>
          <a:bodyPr wrap="square" lIns="0" tIns="0" rIns="0" bIns="0" rtlCol="0" anchor="t"/>
          <a:lstStyle/>
          <a:p>
            <a:pPr>
              <a:lnSpc>
                <a:spcPct val="150000"/>
              </a:lnSpc>
            </a:pPr>
            <a:r>
              <a:rPr lang="en-US" sz="2000" dirty="0">
                <a:solidFill>
                  <a:srgbClr val="1E3063"/>
                </a:solidFill>
                <a:ea typeface="Instrument Sans Medium" pitchFamily="34" charset="-122"/>
                <a:cs typeface="Instrument Sans Medium" pitchFamily="34" charset="-120"/>
              </a:rPr>
              <a:t>The graph above illustrates that for an uncatalyzed reaction, a significant energy input is required to reach the transition state, where existing bonds are broken before new ones can form. Enzymes play a vital role in overcoming this barrier.</a:t>
            </a:r>
            <a:endParaRPr lang="en-US" sz="2000" dirty="0"/>
          </a:p>
        </p:txBody>
      </p:sp>
      <p:sp>
        <p:nvSpPr>
          <p:cNvPr id="10" name="Rectangle 9">
            <a:extLst>
              <a:ext uri="{FF2B5EF4-FFF2-40B4-BE49-F238E27FC236}">
                <a16:creationId xmlns:a16="http://schemas.microsoft.com/office/drawing/2014/main" id="{EE308435-C62F-F945-C601-6315468F1E9F}"/>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000"/>
          </a:p>
        </p:txBody>
      </p:sp>
      <p:sp>
        <p:nvSpPr>
          <p:cNvPr id="11" name="Shape 2">
            <a:extLst>
              <a:ext uri="{FF2B5EF4-FFF2-40B4-BE49-F238E27FC236}">
                <a16:creationId xmlns:a16="http://schemas.microsoft.com/office/drawing/2014/main" id="{D4BD62BD-A7C6-CFFB-479A-15C81D6F4921}"/>
              </a:ext>
            </a:extLst>
          </p:cNvPr>
          <p:cNvSpPr/>
          <p:nvPr/>
        </p:nvSpPr>
        <p:spPr>
          <a:xfrm>
            <a:off x="11299269" y="4544401"/>
            <a:ext cx="136446" cy="136446"/>
          </a:xfrm>
          <a:prstGeom prst="roundRect">
            <a:avLst>
              <a:gd name="adj" fmla="val 13403"/>
            </a:avLst>
          </a:prstGeom>
          <a:solidFill>
            <a:srgbClr val="03274A"/>
          </a:solidFill>
          <a:ln/>
        </p:spPr>
        <p:txBody>
          <a:bodyPr/>
          <a:lstStyle/>
          <a:p>
            <a:endParaRPr lang="en-IN" sz="2400"/>
          </a:p>
        </p:txBody>
      </p:sp>
      <p:sp>
        <p:nvSpPr>
          <p:cNvPr id="13" name="Shape 4">
            <a:extLst>
              <a:ext uri="{FF2B5EF4-FFF2-40B4-BE49-F238E27FC236}">
                <a16:creationId xmlns:a16="http://schemas.microsoft.com/office/drawing/2014/main" id="{942D8711-762D-D0FA-1F39-C09F07B3D630}"/>
              </a:ext>
            </a:extLst>
          </p:cNvPr>
          <p:cNvSpPr/>
          <p:nvPr/>
        </p:nvSpPr>
        <p:spPr>
          <a:xfrm>
            <a:off x="11299269" y="3719659"/>
            <a:ext cx="136446" cy="136446"/>
          </a:xfrm>
          <a:prstGeom prst="roundRect">
            <a:avLst>
              <a:gd name="adj" fmla="val 13403"/>
            </a:avLst>
          </a:prstGeom>
          <a:solidFill>
            <a:srgbClr val="075DAE"/>
          </a:solidFill>
          <a:ln/>
        </p:spPr>
        <p:txBody>
          <a:bodyPr/>
          <a:lstStyle/>
          <a:p>
            <a:endParaRPr lang="en-IN" sz="3600"/>
          </a:p>
        </p:txBody>
      </p:sp>
      <p:sp>
        <p:nvSpPr>
          <p:cNvPr id="14" name="Text 5">
            <a:extLst>
              <a:ext uri="{FF2B5EF4-FFF2-40B4-BE49-F238E27FC236}">
                <a16:creationId xmlns:a16="http://schemas.microsoft.com/office/drawing/2014/main" id="{E0C69AE0-6A7F-960D-45DF-628AE8C5C58B}"/>
              </a:ext>
            </a:extLst>
          </p:cNvPr>
          <p:cNvSpPr/>
          <p:nvPr/>
        </p:nvSpPr>
        <p:spPr>
          <a:xfrm>
            <a:off x="11603355" y="3719659"/>
            <a:ext cx="1763911" cy="136446"/>
          </a:xfrm>
          <a:prstGeom prst="rect">
            <a:avLst/>
          </a:prstGeom>
          <a:noFill/>
          <a:ln/>
        </p:spPr>
        <p:txBody>
          <a:bodyPr wrap="none" lIns="0" tIns="0" rIns="0" bIns="0" rtlCol="0" anchor="t"/>
          <a:lstStyle/>
          <a:p>
            <a:pPr>
              <a:lnSpc>
                <a:spcPts val="1051"/>
              </a:lnSpc>
            </a:pPr>
            <a:r>
              <a:rPr lang="en-US" dirty="0">
                <a:solidFill>
                  <a:srgbClr val="1E3063"/>
                </a:solidFill>
                <a:ea typeface="Instrument Sans Medium" pitchFamily="34" charset="-122"/>
                <a:cs typeface="Instrument Sans Medium" pitchFamily="34" charset="-120"/>
              </a:rPr>
              <a:t>Energy (Enzyme Catalyzed)</a:t>
            </a:r>
            <a:endParaRPr lang="en-US" dirty="0"/>
          </a:p>
        </p:txBody>
      </p:sp>
      <p:sp>
        <p:nvSpPr>
          <p:cNvPr id="15" name="Text 3">
            <a:extLst>
              <a:ext uri="{FF2B5EF4-FFF2-40B4-BE49-F238E27FC236}">
                <a16:creationId xmlns:a16="http://schemas.microsoft.com/office/drawing/2014/main" id="{68385B0E-1F51-0FD6-A83D-484D9ADDF9D4}"/>
              </a:ext>
            </a:extLst>
          </p:cNvPr>
          <p:cNvSpPr/>
          <p:nvPr/>
        </p:nvSpPr>
        <p:spPr>
          <a:xfrm>
            <a:off x="11496675" y="4559641"/>
            <a:ext cx="1374100" cy="136446"/>
          </a:xfrm>
          <a:prstGeom prst="rect">
            <a:avLst/>
          </a:prstGeom>
          <a:noFill/>
          <a:ln/>
        </p:spPr>
        <p:txBody>
          <a:bodyPr wrap="none" lIns="0" tIns="0" rIns="0" bIns="0" rtlCol="0" anchor="t"/>
          <a:lstStyle/>
          <a:p>
            <a:pPr>
              <a:lnSpc>
                <a:spcPts val="1051"/>
              </a:lnSpc>
            </a:pPr>
            <a:r>
              <a:rPr lang="en-US" dirty="0">
                <a:solidFill>
                  <a:srgbClr val="1E3063"/>
                </a:solidFill>
                <a:ea typeface="Instrument Sans Medium" pitchFamily="34" charset="-122"/>
                <a:cs typeface="Instrument Sans Medium" pitchFamily="34" charset="-120"/>
              </a:rPr>
              <a:t>Energy (Uncatalyzed)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
            <a:ext cx="14630400" cy="2922865"/>
          </a:xfrm>
          <a:prstGeom prst="rect">
            <a:avLst/>
          </a:prstGeom>
        </p:spPr>
      </p:pic>
      <p:sp>
        <p:nvSpPr>
          <p:cNvPr id="3" name="Text 0"/>
          <p:cNvSpPr/>
          <p:nvPr/>
        </p:nvSpPr>
        <p:spPr>
          <a:xfrm>
            <a:off x="779387" y="3396020"/>
            <a:ext cx="6810375" cy="556736"/>
          </a:xfrm>
          <a:prstGeom prst="rect">
            <a:avLst/>
          </a:prstGeom>
          <a:noFill/>
          <a:ln/>
        </p:spPr>
        <p:txBody>
          <a:bodyPr wrap="none" lIns="0" tIns="0" rIns="0" bIns="0" rtlCol="0" anchor="t"/>
          <a:lstStyle/>
          <a:p>
            <a:pPr>
              <a:lnSpc>
                <a:spcPts val="4351"/>
              </a:lnSpc>
            </a:pPr>
            <a:r>
              <a:rPr lang="en-US" sz="4000" dirty="0">
                <a:solidFill>
                  <a:srgbClr val="091C53"/>
                </a:solidFill>
                <a:ea typeface="Instrument Sans Semi Bold" pitchFamily="34" charset="-122"/>
                <a:cs typeface="Instrument Sans Semi Bold" pitchFamily="34" charset="-120"/>
              </a:rPr>
              <a:t>The Building Blocks: Nucleotides</a:t>
            </a:r>
            <a:endParaRPr lang="en-US" sz="4000" dirty="0"/>
          </a:p>
        </p:txBody>
      </p:sp>
      <p:sp>
        <p:nvSpPr>
          <p:cNvPr id="4" name="Text 1"/>
          <p:cNvSpPr/>
          <p:nvPr/>
        </p:nvSpPr>
        <p:spPr>
          <a:xfrm>
            <a:off x="779383" y="4203268"/>
            <a:ext cx="13071635" cy="1068705"/>
          </a:xfrm>
          <a:prstGeom prst="rect">
            <a:avLst/>
          </a:prstGeom>
          <a:noFill/>
          <a:ln/>
        </p:spPr>
        <p:txBody>
          <a:bodyPr wrap="square" lIns="0" tIns="0" rIns="0" bIns="0" rtlCol="0" anchor="t"/>
          <a:lstStyle/>
          <a:p>
            <a:pPr>
              <a:lnSpc>
                <a:spcPts val="2800"/>
              </a:lnSpc>
            </a:pPr>
            <a:r>
              <a:rPr lang="en-US" sz="2000" dirty="0">
                <a:solidFill>
                  <a:srgbClr val="1E3063"/>
                </a:solidFill>
                <a:highlight>
                  <a:srgbClr val="FFFF00"/>
                </a:highlight>
                <a:ea typeface="Instrument Sans Medium" pitchFamily="34" charset="-122"/>
                <a:cs typeface="Instrument Sans Medium" pitchFamily="34" charset="-120"/>
              </a:rPr>
              <a:t>DNA and RNA, the two primary forms of nucleic acids</a:t>
            </a:r>
            <a:r>
              <a:rPr lang="en-US" sz="2000" dirty="0">
                <a:solidFill>
                  <a:srgbClr val="1E3063"/>
                </a:solidFill>
                <a:ea typeface="Instrument Sans Medium" pitchFamily="34" charset="-122"/>
                <a:cs typeface="Instrument Sans Medium" pitchFamily="34" charset="-120"/>
              </a:rPr>
              <a:t>, are polymers made of repeating monomer units called </a:t>
            </a:r>
            <a:r>
              <a:rPr lang="en-US" sz="2000" dirty="0">
                <a:solidFill>
                  <a:srgbClr val="1E3063"/>
                </a:solidFill>
                <a:highlight>
                  <a:srgbClr val="FFFF00"/>
                </a:highlight>
                <a:ea typeface="Instrument Sans Medium" pitchFamily="34" charset="-122"/>
                <a:cs typeface="Instrument Sans Medium" pitchFamily="34" charset="-120"/>
              </a:rPr>
              <a:t>nucleotides</a:t>
            </a:r>
            <a:r>
              <a:rPr lang="en-US" sz="2000" dirty="0">
                <a:solidFill>
                  <a:srgbClr val="1E3063"/>
                </a:solidFill>
                <a:ea typeface="Instrument Sans Medium" pitchFamily="34" charset="-122"/>
                <a:cs typeface="Instrument Sans Medium" pitchFamily="34" charset="-120"/>
              </a:rPr>
              <a:t>. A nucleotide consists of three key components: a nitrogenous base, a pentose (five-carbon) sugar, and a phosphate group. In contrast, a nucleoside only contains a nitrogenous base and a five-carbon sugar.</a:t>
            </a:r>
            <a:endParaRPr lang="en-US" sz="2000" dirty="0"/>
          </a:p>
        </p:txBody>
      </p:sp>
      <p:sp>
        <p:nvSpPr>
          <p:cNvPr id="5" name="Text 2"/>
          <p:cNvSpPr/>
          <p:nvPr/>
        </p:nvSpPr>
        <p:spPr>
          <a:xfrm>
            <a:off x="9336580" y="5693683"/>
            <a:ext cx="3206829" cy="347901"/>
          </a:xfrm>
          <a:prstGeom prst="rect">
            <a:avLst/>
          </a:prstGeom>
          <a:noFill/>
          <a:ln/>
        </p:spPr>
        <p:txBody>
          <a:bodyPr wrap="none" lIns="0" tIns="0" rIns="0" bIns="0" rtlCol="0" anchor="t"/>
          <a:lstStyle/>
          <a:p>
            <a:pPr>
              <a:lnSpc>
                <a:spcPts val="2700"/>
              </a:lnSpc>
            </a:pPr>
            <a:r>
              <a:rPr lang="en-US" sz="2800" dirty="0">
                <a:solidFill>
                  <a:srgbClr val="091C53"/>
                </a:solidFill>
                <a:ea typeface="Instrument Sans Semi Bold" pitchFamily="34" charset="-122"/>
                <a:cs typeface="Instrument Sans Semi Bold" pitchFamily="34" charset="-120"/>
              </a:rPr>
              <a:t>Nucleotide Components</a:t>
            </a:r>
            <a:endParaRPr lang="en-US" sz="2800" dirty="0"/>
          </a:p>
        </p:txBody>
      </p:sp>
      <p:sp>
        <p:nvSpPr>
          <p:cNvPr id="6" name="Text 3"/>
          <p:cNvSpPr/>
          <p:nvPr/>
        </p:nvSpPr>
        <p:spPr>
          <a:xfrm>
            <a:off x="9336580" y="6277161"/>
            <a:ext cx="6264235" cy="356235"/>
          </a:xfrm>
          <a:prstGeom prst="rect">
            <a:avLst/>
          </a:prstGeom>
          <a:noFill/>
          <a:ln/>
        </p:spPr>
        <p:txBody>
          <a:bodyPr wrap="none" lIns="0" tIns="0" rIns="0" bIns="0" rtlCol="0" anchor="t"/>
          <a:lstStyle/>
          <a:p>
            <a:pPr marL="342891" indent="-342891">
              <a:lnSpc>
                <a:spcPts val="2800"/>
              </a:lnSpc>
              <a:buSzPct val="100000"/>
              <a:buChar char="•"/>
            </a:pPr>
            <a:r>
              <a:rPr lang="en-US" sz="2000" dirty="0">
                <a:solidFill>
                  <a:srgbClr val="1E3063"/>
                </a:solidFill>
                <a:ea typeface="Instrument Sans Medium" pitchFamily="34" charset="-122"/>
                <a:cs typeface="Instrument Sans Medium" pitchFamily="34" charset="-120"/>
              </a:rPr>
              <a:t>Nitrogenous Base (purine or pyrimidine)</a:t>
            </a:r>
            <a:endParaRPr lang="en-US" sz="2000" dirty="0"/>
          </a:p>
        </p:txBody>
      </p:sp>
      <p:sp>
        <p:nvSpPr>
          <p:cNvPr id="7" name="Text 4"/>
          <p:cNvSpPr/>
          <p:nvPr/>
        </p:nvSpPr>
        <p:spPr>
          <a:xfrm>
            <a:off x="9336580" y="6709224"/>
            <a:ext cx="6264235" cy="356235"/>
          </a:xfrm>
          <a:prstGeom prst="rect">
            <a:avLst/>
          </a:prstGeom>
          <a:noFill/>
          <a:ln/>
        </p:spPr>
        <p:txBody>
          <a:bodyPr wrap="none" lIns="0" tIns="0" rIns="0" bIns="0" rtlCol="0" anchor="t"/>
          <a:lstStyle/>
          <a:p>
            <a:pPr marL="342891" indent="-342891">
              <a:lnSpc>
                <a:spcPts val="2800"/>
              </a:lnSpc>
              <a:buSzPct val="100000"/>
              <a:buChar char="•"/>
            </a:pPr>
            <a:r>
              <a:rPr lang="en-US" sz="2000" dirty="0">
                <a:solidFill>
                  <a:srgbClr val="1E3063"/>
                </a:solidFill>
                <a:ea typeface="Instrument Sans Medium" pitchFamily="34" charset="-122"/>
                <a:cs typeface="Instrument Sans Medium" pitchFamily="34" charset="-120"/>
              </a:rPr>
              <a:t>Pentose Sugar (five-carbon)</a:t>
            </a:r>
            <a:endParaRPr lang="en-US" sz="2000" dirty="0"/>
          </a:p>
        </p:txBody>
      </p:sp>
      <p:sp>
        <p:nvSpPr>
          <p:cNvPr id="8" name="Text 5"/>
          <p:cNvSpPr/>
          <p:nvPr/>
        </p:nvSpPr>
        <p:spPr>
          <a:xfrm>
            <a:off x="9336580" y="7159097"/>
            <a:ext cx="6264235" cy="356235"/>
          </a:xfrm>
          <a:prstGeom prst="rect">
            <a:avLst/>
          </a:prstGeom>
          <a:noFill/>
          <a:ln/>
        </p:spPr>
        <p:txBody>
          <a:bodyPr wrap="none" lIns="0" tIns="0" rIns="0" bIns="0" rtlCol="0" anchor="t"/>
          <a:lstStyle/>
          <a:p>
            <a:pPr marL="342891" indent="-342891">
              <a:lnSpc>
                <a:spcPts val="2800"/>
              </a:lnSpc>
              <a:buSzPct val="100000"/>
              <a:buChar char="•"/>
            </a:pPr>
            <a:r>
              <a:rPr lang="en-US" sz="2000" dirty="0">
                <a:solidFill>
                  <a:srgbClr val="1E3063"/>
                </a:solidFill>
                <a:ea typeface="Instrument Sans Medium" pitchFamily="34" charset="-122"/>
                <a:cs typeface="Instrument Sans Medium" pitchFamily="34" charset="-120"/>
              </a:rPr>
              <a:t>Phosphate Group</a:t>
            </a:r>
            <a:endParaRPr lang="en-US" sz="2000" dirty="0"/>
          </a:p>
        </p:txBody>
      </p:sp>
      <p:sp>
        <p:nvSpPr>
          <p:cNvPr id="9" name="Text 6"/>
          <p:cNvSpPr/>
          <p:nvPr/>
        </p:nvSpPr>
        <p:spPr>
          <a:xfrm>
            <a:off x="625192" y="5813584"/>
            <a:ext cx="5743456" cy="347901"/>
          </a:xfrm>
          <a:prstGeom prst="rect">
            <a:avLst/>
          </a:prstGeom>
          <a:noFill/>
          <a:ln/>
        </p:spPr>
        <p:txBody>
          <a:bodyPr wrap="none" lIns="0" tIns="0" rIns="0" bIns="0" rtlCol="0" anchor="t"/>
          <a:lstStyle/>
          <a:p>
            <a:pPr>
              <a:lnSpc>
                <a:spcPts val="1951"/>
              </a:lnSpc>
            </a:pPr>
            <a:r>
              <a:rPr lang="en-US" sz="3200" dirty="0">
                <a:solidFill>
                  <a:srgbClr val="091C53"/>
                </a:solidFill>
                <a:ea typeface="Instrument Sans Semi Bold" pitchFamily="34" charset="-122"/>
                <a:cs typeface="Instrument Sans Semi Bold" pitchFamily="34" charset="-120"/>
              </a:rPr>
              <a:t>Nucleoside Composition</a:t>
            </a:r>
            <a:endParaRPr lang="en-US" sz="3200" dirty="0"/>
          </a:p>
        </p:txBody>
      </p:sp>
      <p:sp>
        <p:nvSpPr>
          <p:cNvPr id="10" name="Text 7"/>
          <p:cNvSpPr/>
          <p:nvPr/>
        </p:nvSpPr>
        <p:spPr>
          <a:xfrm>
            <a:off x="476911" y="6315671"/>
            <a:ext cx="6264235" cy="356235"/>
          </a:xfrm>
          <a:prstGeom prst="rect">
            <a:avLst/>
          </a:prstGeom>
          <a:noFill/>
          <a:ln/>
        </p:spPr>
        <p:txBody>
          <a:bodyPr wrap="none" lIns="0" tIns="0" rIns="0" bIns="0" rtlCol="0" anchor="t"/>
          <a:lstStyle/>
          <a:p>
            <a:pPr marL="342891" indent="-342891">
              <a:lnSpc>
                <a:spcPts val="2000"/>
              </a:lnSpc>
              <a:buSzPct val="100000"/>
              <a:buChar char="•"/>
            </a:pPr>
            <a:r>
              <a:rPr lang="en-US" sz="2400" dirty="0">
                <a:solidFill>
                  <a:srgbClr val="1E3063"/>
                </a:solidFill>
                <a:ea typeface="Instrument Sans Medium" pitchFamily="34" charset="-122"/>
                <a:cs typeface="Instrument Sans Medium" pitchFamily="34" charset="-120"/>
              </a:rPr>
              <a:t>Nitrogenous base (purine or pyrimidine)</a:t>
            </a:r>
            <a:endParaRPr lang="en-US" sz="2400" dirty="0"/>
          </a:p>
        </p:txBody>
      </p:sp>
      <p:sp>
        <p:nvSpPr>
          <p:cNvPr id="11" name="Text 8"/>
          <p:cNvSpPr/>
          <p:nvPr/>
        </p:nvSpPr>
        <p:spPr>
          <a:xfrm>
            <a:off x="476911" y="6851609"/>
            <a:ext cx="6264235" cy="712471"/>
          </a:xfrm>
          <a:prstGeom prst="rect">
            <a:avLst/>
          </a:prstGeom>
          <a:noFill/>
          <a:ln/>
        </p:spPr>
        <p:txBody>
          <a:bodyPr wrap="square" lIns="0" tIns="0" rIns="0" bIns="0" rtlCol="0" anchor="t"/>
          <a:lstStyle/>
          <a:p>
            <a:pPr marL="285744" indent="-285744">
              <a:lnSpc>
                <a:spcPts val="2800"/>
              </a:lnSpc>
              <a:buSzPct val="100000"/>
              <a:buFont typeface="Arial" panose="020B0604020202020204" pitchFamily="34" charset="0"/>
              <a:buChar char="•"/>
            </a:pPr>
            <a:r>
              <a:rPr lang="en-US" sz="2400" dirty="0">
                <a:solidFill>
                  <a:srgbClr val="1E3063"/>
                </a:solidFill>
                <a:ea typeface="Instrument Sans Medium" pitchFamily="34" charset="-122"/>
                <a:cs typeface="Instrument Sans Medium" pitchFamily="34" charset="-120"/>
              </a:rPr>
              <a:t>Pentose (five-carbon) sugar</a:t>
            </a:r>
            <a:endParaRPr lang="en-US" sz="2400" dirty="0"/>
          </a:p>
          <a:p>
            <a:pPr>
              <a:lnSpc>
                <a:spcPts val="2800"/>
              </a:lnSpc>
              <a:buSzPct val="100000"/>
            </a:pPr>
            <a:endParaRPr lang="en-US" sz="2000" dirty="0"/>
          </a:p>
        </p:txBody>
      </p:sp>
      <p:sp>
        <p:nvSpPr>
          <p:cNvPr id="12" name="Rectangle 11">
            <a:extLst>
              <a:ext uri="{FF2B5EF4-FFF2-40B4-BE49-F238E27FC236}">
                <a16:creationId xmlns:a16="http://schemas.microsoft.com/office/drawing/2014/main" id="{1675E552-CE28-70A1-4A43-E27E75FFFA41}"/>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400"/>
          </a:p>
        </p:txBody>
      </p:sp>
      <p:pic>
        <p:nvPicPr>
          <p:cNvPr id="1026" name="Picture 2">
            <a:extLst>
              <a:ext uri="{FF2B5EF4-FFF2-40B4-BE49-F238E27FC236}">
                <a16:creationId xmlns:a16="http://schemas.microsoft.com/office/drawing/2014/main" id="{EF5F8142-6D46-465C-B7E6-F1C8D702A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650" y="6262349"/>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1" y="958218"/>
            <a:ext cx="13042821" cy="1417559"/>
          </a:xfrm>
          <a:prstGeom prst="rect">
            <a:avLst/>
          </a:prstGeom>
          <a:noFill/>
          <a:ln/>
        </p:spPr>
        <p:txBody>
          <a:bodyPr wrap="squar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Cofactors and Coenzymes: Essential Enzyme Partners</a:t>
            </a:r>
            <a:endParaRPr lang="en-US" sz="4400" dirty="0"/>
          </a:p>
        </p:txBody>
      </p:sp>
      <p:sp>
        <p:nvSpPr>
          <p:cNvPr id="3" name="Text 1"/>
          <p:cNvSpPr/>
          <p:nvPr/>
        </p:nvSpPr>
        <p:spPr>
          <a:xfrm>
            <a:off x="793791" y="1991202"/>
            <a:ext cx="13042821" cy="725805"/>
          </a:xfrm>
          <a:prstGeom prst="rect">
            <a:avLst/>
          </a:prstGeom>
          <a:noFill/>
          <a:ln/>
        </p:spPr>
        <p:txBody>
          <a:bodyPr wrap="square" lIns="0" tIns="0" rIns="0" bIns="0" rtlCol="0" anchor="t"/>
          <a:lstStyle/>
          <a:p>
            <a:pPr>
              <a:lnSpc>
                <a:spcPct val="150000"/>
              </a:lnSpc>
            </a:pPr>
            <a:r>
              <a:rPr lang="en-US" sz="2400" dirty="0">
                <a:solidFill>
                  <a:srgbClr val="1E3063"/>
                </a:solidFill>
                <a:ea typeface="Instrument Sans Medium" pitchFamily="34" charset="-122"/>
                <a:cs typeface="Instrument Sans Medium" pitchFamily="34" charset="-120"/>
              </a:rPr>
              <a:t>Many enzymes require </a:t>
            </a:r>
            <a:r>
              <a:rPr lang="en-US" sz="2400" dirty="0">
                <a:solidFill>
                  <a:srgbClr val="1E3063"/>
                </a:solidFill>
                <a:highlight>
                  <a:srgbClr val="FFFF00"/>
                </a:highlight>
                <a:ea typeface="Instrument Sans Medium" pitchFamily="34" charset="-122"/>
                <a:cs typeface="Instrument Sans Medium" pitchFamily="34" charset="-120"/>
              </a:rPr>
              <a:t>non-protein components</a:t>
            </a:r>
            <a:r>
              <a:rPr lang="en-US" sz="2400" dirty="0">
                <a:solidFill>
                  <a:srgbClr val="1E3063"/>
                </a:solidFill>
                <a:ea typeface="Instrument Sans Medium" pitchFamily="34" charset="-122"/>
                <a:cs typeface="Instrument Sans Medium" pitchFamily="34" charset="-120"/>
              </a:rPr>
              <a:t> called cofactors for their catalytic activity. </a:t>
            </a:r>
          </a:p>
          <a:p>
            <a:pPr>
              <a:lnSpc>
                <a:spcPct val="150000"/>
              </a:lnSpc>
            </a:pPr>
            <a:r>
              <a:rPr lang="en-US" sz="2400" dirty="0">
                <a:solidFill>
                  <a:srgbClr val="1E3063"/>
                </a:solidFill>
                <a:ea typeface="Instrument Sans Medium" pitchFamily="34" charset="-122"/>
                <a:cs typeface="Instrument Sans Medium" pitchFamily="34" charset="-120"/>
              </a:rPr>
              <a:t>These cofactors can be either complex organic molecules (coenzymes) or metal ions.</a:t>
            </a:r>
            <a:endParaRPr lang="en-US" sz="2400" dirty="0"/>
          </a:p>
        </p:txBody>
      </p:sp>
      <p:sp>
        <p:nvSpPr>
          <p:cNvPr id="4" name="Shape 2"/>
          <p:cNvSpPr/>
          <p:nvPr/>
        </p:nvSpPr>
        <p:spPr>
          <a:xfrm>
            <a:off x="793791" y="4252321"/>
            <a:ext cx="6407944" cy="2577108"/>
          </a:xfrm>
          <a:prstGeom prst="roundRect">
            <a:avLst>
              <a:gd name="adj" fmla="val 7921"/>
            </a:avLst>
          </a:prstGeom>
          <a:solidFill>
            <a:srgbClr val="CEE6FD"/>
          </a:solidFill>
          <a:ln/>
        </p:spPr>
        <p:txBody>
          <a:bodyPr/>
          <a:lstStyle/>
          <a:p>
            <a:endParaRPr lang="en-IN" sz="2400"/>
          </a:p>
        </p:txBody>
      </p:sp>
      <p:sp>
        <p:nvSpPr>
          <p:cNvPr id="5" name="Shape 3"/>
          <p:cNvSpPr/>
          <p:nvPr/>
        </p:nvSpPr>
        <p:spPr>
          <a:xfrm>
            <a:off x="1020604" y="4479131"/>
            <a:ext cx="680443" cy="680443"/>
          </a:xfrm>
          <a:prstGeom prst="roundRect">
            <a:avLst>
              <a:gd name="adj" fmla="val 13436980"/>
            </a:avLst>
          </a:prstGeom>
          <a:solidFill>
            <a:srgbClr val="84C1FA"/>
          </a:solidFill>
          <a:ln/>
        </p:spPr>
        <p:txBody>
          <a:bodyPr/>
          <a:lstStyle/>
          <a:p>
            <a:endParaRPr lang="en-IN" sz="2400"/>
          </a:p>
        </p:txBody>
      </p:sp>
      <p:pic>
        <p:nvPicPr>
          <p:cNvPr id="6" name="Image 0" descr="preencoded.png"/>
          <p:cNvPicPr>
            <a:picLocks noChangeAspect="1"/>
          </p:cNvPicPr>
          <p:nvPr/>
        </p:nvPicPr>
        <p:blipFill>
          <a:blip r:embed="rId3"/>
          <a:stretch>
            <a:fillRect/>
          </a:stretch>
        </p:blipFill>
        <p:spPr>
          <a:xfrm>
            <a:off x="1207773" y="4627960"/>
            <a:ext cx="306111" cy="382667"/>
          </a:xfrm>
          <a:prstGeom prst="rect">
            <a:avLst/>
          </a:prstGeom>
        </p:spPr>
      </p:pic>
      <p:sp>
        <p:nvSpPr>
          <p:cNvPr id="7" name="Text 4"/>
          <p:cNvSpPr/>
          <p:nvPr/>
        </p:nvSpPr>
        <p:spPr>
          <a:xfrm>
            <a:off x="1020605" y="5386388"/>
            <a:ext cx="2835235"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Metal Ions</a:t>
            </a:r>
            <a:endParaRPr lang="en-US" sz="2800" dirty="0"/>
          </a:p>
        </p:txBody>
      </p:sp>
      <p:sp>
        <p:nvSpPr>
          <p:cNvPr id="8" name="Text 5"/>
          <p:cNvSpPr/>
          <p:nvPr/>
        </p:nvSpPr>
        <p:spPr>
          <a:xfrm>
            <a:off x="1020607" y="5876807"/>
            <a:ext cx="5954316" cy="725805"/>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Inorganic ions like Fe2+, Mn2+, Zn2+, or Mg2+ that assist in catalysis.</a:t>
            </a:r>
            <a:endParaRPr lang="en-US" sz="2000" dirty="0"/>
          </a:p>
        </p:txBody>
      </p:sp>
      <p:sp>
        <p:nvSpPr>
          <p:cNvPr id="9" name="Shape 6"/>
          <p:cNvSpPr/>
          <p:nvPr/>
        </p:nvSpPr>
        <p:spPr>
          <a:xfrm>
            <a:off x="7428553" y="4252321"/>
            <a:ext cx="6408063" cy="2577108"/>
          </a:xfrm>
          <a:prstGeom prst="roundRect">
            <a:avLst>
              <a:gd name="adj" fmla="val 7921"/>
            </a:avLst>
          </a:prstGeom>
          <a:solidFill>
            <a:srgbClr val="CEE6FD"/>
          </a:solidFill>
          <a:ln/>
        </p:spPr>
        <p:txBody>
          <a:bodyPr/>
          <a:lstStyle/>
          <a:p>
            <a:endParaRPr lang="en-IN" sz="2400"/>
          </a:p>
        </p:txBody>
      </p:sp>
      <p:sp>
        <p:nvSpPr>
          <p:cNvPr id="10" name="Shape 7"/>
          <p:cNvSpPr/>
          <p:nvPr/>
        </p:nvSpPr>
        <p:spPr>
          <a:xfrm>
            <a:off x="7655361" y="4479131"/>
            <a:ext cx="680443" cy="680443"/>
          </a:xfrm>
          <a:prstGeom prst="roundRect">
            <a:avLst>
              <a:gd name="adj" fmla="val 13436980"/>
            </a:avLst>
          </a:prstGeom>
          <a:solidFill>
            <a:srgbClr val="84C1FA"/>
          </a:solidFill>
          <a:ln/>
        </p:spPr>
        <p:txBody>
          <a:bodyPr/>
          <a:lstStyle/>
          <a:p>
            <a:endParaRPr lang="en-IN" sz="2400"/>
          </a:p>
        </p:txBody>
      </p:sp>
      <p:pic>
        <p:nvPicPr>
          <p:cNvPr id="11" name="Image 1" descr="preencoded.png"/>
          <p:cNvPicPr>
            <a:picLocks noChangeAspect="1"/>
          </p:cNvPicPr>
          <p:nvPr/>
        </p:nvPicPr>
        <p:blipFill>
          <a:blip r:embed="rId4"/>
          <a:stretch>
            <a:fillRect/>
          </a:stretch>
        </p:blipFill>
        <p:spPr>
          <a:xfrm>
            <a:off x="7842531" y="4627960"/>
            <a:ext cx="306111" cy="382667"/>
          </a:xfrm>
          <a:prstGeom prst="rect">
            <a:avLst/>
          </a:prstGeom>
        </p:spPr>
      </p:pic>
      <p:sp>
        <p:nvSpPr>
          <p:cNvPr id="12" name="Text 8"/>
          <p:cNvSpPr/>
          <p:nvPr/>
        </p:nvSpPr>
        <p:spPr>
          <a:xfrm>
            <a:off x="7655363" y="5386388"/>
            <a:ext cx="2835235"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Coenzymes</a:t>
            </a:r>
            <a:endParaRPr lang="en-US" sz="2800" dirty="0"/>
          </a:p>
        </p:txBody>
      </p:sp>
      <p:sp>
        <p:nvSpPr>
          <p:cNvPr id="13" name="Text 9"/>
          <p:cNvSpPr/>
          <p:nvPr/>
        </p:nvSpPr>
        <p:spPr>
          <a:xfrm>
            <a:off x="7655363" y="5876807"/>
            <a:ext cx="5954435" cy="725805"/>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Organic molecules, often derived from vitamins, that transiently carry functional groups during catalysis.</a:t>
            </a:r>
            <a:endParaRPr lang="en-US" sz="2000" dirty="0"/>
          </a:p>
        </p:txBody>
      </p:sp>
      <p:sp>
        <p:nvSpPr>
          <p:cNvPr id="14" name="Rectangle 13">
            <a:extLst>
              <a:ext uri="{FF2B5EF4-FFF2-40B4-BE49-F238E27FC236}">
                <a16:creationId xmlns:a16="http://schemas.microsoft.com/office/drawing/2014/main" id="{79863C33-C3DA-75B4-3777-30583A8101F7}"/>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0"/>
          <p:cNvSpPr/>
          <p:nvPr/>
        </p:nvSpPr>
        <p:spPr>
          <a:xfrm>
            <a:off x="816092" y="1234323"/>
            <a:ext cx="13042821" cy="1417559"/>
          </a:xfrm>
          <a:prstGeom prst="rect">
            <a:avLst/>
          </a:prstGeom>
          <a:noFill/>
          <a:ln/>
        </p:spPr>
        <p:txBody>
          <a:bodyPr wrap="squar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Holoenzymes, Apoenzymes, and Prosthetic Groups</a:t>
            </a:r>
            <a:endParaRPr lang="en-US" sz="4400" dirty="0"/>
          </a:p>
        </p:txBody>
      </p:sp>
      <p:sp>
        <p:nvSpPr>
          <p:cNvPr id="3" name="Text 1"/>
          <p:cNvSpPr/>
          <p:nvPr/>
        </p:nvSpPr>
        <p:spPr>
          <a:xfrm>
            <a:off x="816092" y="3105507"/>
            <a:ext cx="13042821" cy="725805"/>
          </a:xfrm>
          <a:prstGeom prst="rect">
            <a:avLst/>
          </a:prstGeom>
          <a:noFill/>
          <a:ln/>
        </p:spPr>
        <p:txBody>
          <a:bodyPr wrap="square" lIns="0" tIns="0" rIns="0" bIns="0" rtlCol="0" anchor="t"/>
          <a:lstStyle/>
          <a:p>
            <a:pPr algn="just">
              <a:lnSpc>
                <a:spcPts val="2851"/>
              </a:lnSpc>
            </a:pPr>
            <a:r>
              <a:rPr lang="en-US" sz="2400" dirty="0">
                <a:solidFill>
                  <a:srgbClr val="1E3063"/>
                </a:solidFill>
                <a:ea typeface="Instrument Sans Medium" pitchFamily="34" charset="-122"/>
                <a:cs typeface="Instrument Sans Medium" pitchFamily="34" charset="-120"/>
              </a:rPr>
              <a:t>The </a:t>
            </a:r>
            <a:r>
              <a:rPr lang="en-US" sz="2400" dirty="0">
                <a:solidFill>
                  <a:srgbClr val="1E3063"/>
                </a:solidFill>
                <a:highlight>
                  <a:srgbClr val="FFFF00"/>
                </a:highlight>
                <a:ea typeface="Instrument Sans Medium" pitchFamily="34" charset="-122"/>
                <a:cs typeface="Instrument Sans Medium" pitchFamily="34" charset="-120"/>
              </a:rPr>
              <a:t>functional form of an enzyme</a:t>
            </a:r>
            <a:r>
              <a:rPr lang="en-US" sz="2400" dirty="0">
                <a:solidFill>
                  <a:srgbClr val="1E3063"/>
                </a:solidFill>
                <a:ea typeface="Instrument Sans Medium" pitchFamily="34" charset="-122"/>
                <a:cs typeface="Instrument Sans Medium" pitchFamily="34" charset="-120"/>
              </a:rPr>
              <a:t>, including its required cofactor, is known as a </a:t>
            </a:r>
            <a:r>
              <a:rPr lang="en-US" sz="2400" dirty="0">
                <a:solidFill>
                  <a:srgbClr val="1E3063"/>
                </a:solidFill>
                <a:highlight>
                  <a:srgbClr val="FFFF00"/>
                </a:highlight>
                <a:ea typeface="Instrument Sans Medium" pitchFamily="34" charset="-122"/>
                <a:cs typeface="Instrument Sans Medium" pitchFamily="34" charset="-120"/>
              </a:rPr>
              <a:t>holoenzyme</a:t>
            </a:r>
            <a:r>
              <a:rPr lang="en-US" sz="2400" dirty="0">
                <a:solidFill>
                  <a:srgbClr val="1E3063"/>
                </a:solidFill>
                <a:ea typeface="Instrument Sans Medium" pitchFamily="34" charset="-122"/>
                <a:cs typeface="Instrument Sans Medium" pitchFamily="34" charset="-120"/>
              </a:rPr>
              <a:t>. </a:t>
            </a:r>
          </a:p>
          <a:p>
            <a:pPr algn="just">
              <a:lnSpc>
                <a:spcPts val="2851"/>
              </a:lnSpc>
            </a:pPr>
            <a:r>
              <a:rPr lang="en-US" sz="2400" dirty="0">
                <a:solidFill>
                  <a:srgbClr val="1E3063"/>
                </a:solidFill>
                <a:ea typeface="Instrument Sans Medium" pitchFamily="34" charset="-122"/>
                <a:cs typeface="Instrument Sans Medium" pitchFamily="34" charset="-120"/>
              </a:rPr>
              <a:t>The </a:t>
            </a:r>
            <a:r>
              <a:rPr lang="en-US" sz="2400" dirty="0">
                <a:solidFill>
                  <a:srgbClr val="1E3063"/>
                </a:solidFill>
                <a:highlight>
                  <a:srgbClr val="FFFF00"/>
                </a:highlight>
                <a:ea typeface="Instrument Sans Medium" pitchFamily="34" charset="-122"/>
                <a:cs typeface="Instrument Sans Medium" pitchFamily="34" charset="-120"/>
              </a:rPr>
              <a:t>protein component of a holoenzyme</a:t>
            </a:r>
            <a:r>
              <a:rPr lang="en-US" sz="2400" dirty="0">
                <a:solidFill>
                  <a:srgbClr val="1E3063"/>
                </a:solidFill>
                <a:ea typeface="Instrument Sans Medium" pitchFamily="34" charset="-122"/>
                <a:cs typeface="Instrument Sans Medium" pitchFamily="34" charset="-120"/>
              </a:rPr>
              <a:t>, which requires a cofactor for activity, is termed an </a:t>
            </a:r>
            <a:r>
              <a:rPr lang="en-US" sz="2400" b="1" dirty="0">
                <a:solidFill>
                  <a:srgbClr val="1E3063"/>
                </a:solidFill>
                <a:highlight>
                  <a:srgbClr val="FFFF00"/>
                </a:highlight>
                <a:ea typeface="Instrument Sans Medium" pitchFamily="34" charset="-122"/>
                <a:cs typeface="Instrument Sans Medium" pitchFamily="34" charset="-120"/>
              </a:rPr>
              <a:t>apoenzyme</a:t>
            </a:r>
            <a:r>
              <a:rPr lang="en-US" sz="2400" b="1" dirty="0">
                <a:solidFill>
                  <a:srgbClr val="1E3063"/>
                </a:solidFill>
                <a:ea typeface="Instrument Sans Medium" pitchFamily="34" charset="-122"/>
                <a:cs typeface="Instrument Sans Medium" pitchFamily="34" charset="-120"/>
              </a:rPr>
              <a:t>.</a:t>
            </a:r>
            <a:endParaRPr lang="en-US" sz="2400" b="1" dirty="0"/>
          </a:p>
        </p:txBody>
      </p:sp>
      <p:sp>
        <p:nvSpPr>
          <p:cNvPr id="4" name="Shape 2"/>
          <p:cNvSpPr/>
          <p:nvPr/>
        </p:nvSpPr>
        <p:spPr>
          <a:xfrm>
            <a:off x="816094" y="4086465"/>
            <a:ext cx="510303" cy="510303"/>
          </a:xfrm>
          <a:prstGeom prst="roundRect">
            <a:avLst>
              <a:gd name="adj" fmla="val 40005"/>
            </a:avLst>
          </a:prstGeom>
          <a:solidFill>
            <a:srgbClr val="CEE6FD"/>
          </a:solidFill>
          <a:ln/>
        </p:spPr>
        <p:txBody>
          <a:bodyPr/>
          <a:lstStyle/>
          <a:p>
            <a:endParaRPr lang="en-IN" sz="2800"/>
          </a:p>
        </p:txBody>
      </p:sp>
      <p:sp>
        <p:nvSpPr>
          <p:cNvPr id="5" name="Text 3"/>
          <p:cNvSpPr/>
          <p:nvPr/>
        </p:nvSpPr>
        <p:spPr>
          <a:xfrm>
            <a:off x="1553211" y="4160166"/>
            <a:ext cx="12305705" cy="362903"/>
          </a:xfrm>
          <a:prstGeom prst="rect">
            <a:avLst/>
          </a:prstGeom>
          <a:noFill/>
          <a:ln/>
        </p:spPr>
        <p:txBody>
          <a:bodyPr wrap="none" lIns="0" tIns="0" rIns="0" bIns="0" rtlCol="0" anchor="t"/>
          <a:lstStyle/>
          <a:p>
            <a:pPr>
              <a:lnSpc>
                <a:spcPts val="2851"/>
              </a:lnSpc>
            </a:pPr>
            <a:endParaRPr lang="en-US" sz="2400" dirty="0"/>
          </a:p>
        </p:txBody>
      </p:sp>
      <p:sp>
        <p:nvSpPr>
          <p:cNvPr id="6" name="Text 4"/>
          <p:cNvSpPr/>
          <p:nvPr/>
        </p:nvSpPr>
        <p:spPr>
          <a:xfrm>
            <a:off x="816092" y="4851916"/>
            <a:ext cx="13042821" cy="725805"/>
          </a:xfrm>
          <a:prstGeom prst="rect">
            <a:avLst/>
          </a:prstGeom>
          <a:noFill/>
          <a:ln/>
        </p:spPr>
        <p:txBody>
          <a:bodyPr wrap="square" lIns="0" tIns="0" rIns="0" bIns="0" rtlCol="0" anchor="t"/>
          <a:lstStyle/>
          <a:p>
            <a:pPr algn="just">
              <a:lnSpc>
                <a:spcPts val="2851"/>
              </a:lnSpc>
            </a:pPr>
            <a:r>
              <a:rPr lang="en-US" sz="2400" dirty="0">
                <a:solidFill>
                  <a:srgbClr val="1E3063"/>
                </a:solidFill>
                <a:ea typeface="Instrument Sans Medium" pitchFamily="34" charset="-122"/>
                <a:cs typeface="Instrument Sans Medium" pitchFamily="34" charset="-120"/>
              </a:rPr>
              <a:t>When a </a:t>
            </a:r>
            <a:r>
              <a:rPr lang="en-US" sz="2400" dirty="0">
                <a:solidFill>
                  <a:srgbClr val="1E3063"/>
                </a:solidFill>
                <a:highlight>
                  <a:srgbClr val="FFFF00"/>
                </a:highlight>
                <a:ea typeface="Instrument Sans Medium" pitchFamily="34" charset="-122"/>
                <a:cs typeface="Instrument Sans Medium" pitchFamily="34" charset="-120"/>
              </a:rPr>
              <a:t>coenzyme or metal ion is tightly bound to the enzyme protein via a covalent bond, it is specifically referred to as a </a:t>
            </a:r>
            <a:r>
              <a:rPr lang="en-US" sz="2400" b="1" dirty="0">
                <a:solidFill>
                  <a:srgbClr val="1E3063"/>
                </a:solidFill>
                <a:highlight>
                  <a:srgbClr val="FFFF00"/>
                </a:highlight>
                <a:ea typeface="Instrument Sans Medium" pitchFamily="34" charset="-122"/>
                <a:cs typeface="Instrument Sans Medium" pitchFamily="34" charset="-120"/>
              </a:rPr>
              <a:t>prosthetic group</a:t>
            </a:r>
            <a:r>
              <a:rPr lang="en-US" sz="2400" dirty="0">
                <a:solidFill>
                  <a:srgbClr val="1E3063"/>
                </a:solidFill>
                <a:ea typeface="Instrument Sans Medium" pitchFamily="34" charset="-122"/>
                <a:cs typeface="Instrument Sans Medium" pitchFamily="34" charset="-120"/>
              </a:rPr>
              <a:t>, indicating an integral and permanent role in enzyme function.</a:t>
            </a:r>
            <a:endParaRPr lang="en-US" sz="2400" dirty="0"/>
          </a:p>
        </p:txBody>
      </p:sp>
      <p:sp>
        <p:nvSpPr>
          <p:cNvPr id="7" name="Rectangle 6">
            <a:extLst>
              <a:ext uri="{FF2B5EF4-FFF2-40B4-BE49-F238E27FC236}">
                <a16:creationId xmlns:a16="http://schemas.microsoft.com/office/drawing/2014/main" id="{E1E0B48D-FB0B-DB6E-01A9-9D4A02BE487C}"/>
              </a:ext>
            </a:extLst>
          </p:cNvPr>
          <p:cNvSpPr/>
          <p:nvPr/>
        </p:nvSpPr>
        <p:spPr>
          <a:xfrm>
            <a:off x="12801600" y="7683189"/>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00"/>
          </a:p>
        </p:txBody>
      </p:sp>
      <p:pic>
        <p:nvPicPr>
          <p:cNvPr id="2050" name="Picture 2" descr="Apoenzyme and holoenzyme presentation scheme. | Download Scientific Diagram">
            <a:extLst>
              <a:ext uri="{FF2B5EF4-FFF2-40B4-BE49-F238E27FC236}">
                <a16:creationId xmlns:a16="http://schemas.microsoft.com/office/drawing/2014/main" id="{9D85E327-C20F-537E-D2A1-938E5C8BE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390" y="5906568"/>
            <a:ext cx="5641112" cy="19544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9F736D-56F2-96EB-254B-379BD3C99943}"/>
              </a:ext>
            </a:extLst>
          </p:cNvPr>
          <p:cNvSpPr txBox="1"/>
          <p:nvPr/>
        </p:nvSpPr>
        <p:spPr>
          <a:xfrm>
            <a:off x="7822096" y="6391267"/>
            <a:ext cx="7321826" cy="1200329"/>
          </a:xfrm>
          <a:prstGeom prst="rect">
            <a:avLst/>
          </a:prstGeom>
          <a:noFill/>
        </p:spPr>
        <p:txBody>
          <a:bodyPr wrap="square">
            <a:spAutoFit/>
          </a:bodyPr>
          <a:lstStyle/>
          <a:p>
            <a:r>
              <a:rPr lang="en-IN" dirty="0"/>
              <a:t>Apoenzyme = inactive protein part</a:t>
            </a:r>
          </a:p>
          <a:p>
            <a:r>
              <a:rPr lang="en-IN" dirty="0"/>
              <a:t>Cofactor/coenzyme = helper</a:t>
            </a:r>
          </a:p>
          <a:p>
            <a:r>
              <a:rPr lang="en-IN" dirty="0"/>
              <a:t>Apoenzyme + cofactor = Holoenzyme (active enzyme)</a:t>
            </a:r>
          </a:p>
          <a:p>
            <a:r>
              <a:rPr lang="en-IN" dirty="0"/>
              <a:t>Prosthetic group = a cofactor that is permanently fixed to the enzyme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4" y="1135381"/>
            <a:ext cx="11954708" cy="708779"/>
          </a:xfrm>
          <a:prstGeom prst="rect">
            <a:avLst/>
          </a:prstGeom>
          <a:noFill/>
          <a:ln/>
        </p:spPr>
        <p:txBody>
          <a:bodyPr wrap="non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The Role of Vitamins in Coenzyme Formation</a:t>
            </a:r>
            <a:endParaRPr lang="en-US" sz="4400" dirty="0"/>
          </a:p>
        </p:txBody>
      </p:sp>
      <p:sp>
        <p:nvSpPr>
          <p:cNvPr id="3" name="Text 1"/>
          <p:cNvSpPr/>
          <p:nvPr/>
        </p:nvSpPr>
        <p:spPr>
          <a:xfrm>
            <a:off x="793791" y="2328268"/>
            <a:ext cx="13042821" cy="725805"/>
          </a:xfrm>
          <a:prstGeom prst="rect">
            <a:avLst/>
          </a:prstGeom>
          <a:noFill/>
          <a:ln/>
        </p:spPr>
        <p:txBody>
          <a:bodyPr wrap="squar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Most coenzymes are derived from essential vitamins, which are organic nutrients required in small dietary amounts. This highlights a crucial link between nutrition and metabolic function.</a:t>
            </a:r>
            <a:endParaRPr lang="en-US" sz="2400" dirty="0"/>
          </a:p>
        </p:txBody>
      </p:sp>
      <p:sp>
        <p:nvSpPr>
          <p:cNvPr id="4" name="Shape 2"/>
          <p:cNvSpPr/>
          <p:nvPr/>
        </p:nvSpPr>
        <p:spPr>
          <a:xfrm>
            <a:off x="793791" y="3553064"/>
            <a:ext cx="13042821" cy="3266837"/>
          </a:xfrm>
          <a:prstGeom prst="roundRect">
            <a:avLst>
              <a:gd name="adj" fmla="val 6249"/>
            </a:avLst>
          </a:prstGeom>
          <a:noFill/>
          <a:ln w="7620">
            <a:solidFill>
              <a:srgbClr val="000000">
                <a:alpha val="8000"/>
              </a:srgbClr>
            </a:solidFill>
            <a:prstDash val="solid"/>
          </a:ln>
        </p:spPr>
        <p:txBody>
          <a:bodyPr/>
          <a:lstStyle/>
          <a:p>
            <a:endParaRPr lang="en-IN" sz="2800"/>
          </a:p>
        </p:txBody>
      </p:sp>
      <p:sp>
        <p:nvSpPr>
          <p:cNvPr id="5" name="Shape 3"/>
          <p:cNvSpPr/>
          <p:nvPr/>
        </p:nvSpPr>
        <p:spPr>
          <a:xfrm>
            <a:off x="801411" y="3560687"/>
            <a:ext cx="13027581" cy="650319"/>
          </a:xfrm>
          <a:prstGeom prst="rect">
            <a:avLst/>
          </a:prstGeom>
          <a:solidFill>
            <a:srgbClr val="FFFFFF">
              <a:alpha val="4000"/>
            </a:srgbClr>
          </a:solidFill>
          <a:ln/>
        </p:spPr>
        <p:txBody>
          <a:bodyPr/>
          <a:lstStyle/>
          <a:p>
            <a:endParaRPr lang="en-IN" sz="2800"/>
          </a:p>
        </p:txBody>
      </p:sp>
      <p:sp>
        <p:nvSpPr>
          <p:cNvPr id="6" name="Text 4"/>
          <p:cNvSpPr/>
          <p:nvPr/>
        </p:nvSpPr>
        <p:spPr>
          <a:xfrm>
            <a:off x="1028224" y="3704397"/>
            <a:ext cx="6056352"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Riboflavin (B2)</a:t>
            </a:r>
            <a:endParaRPr lang="en-US" sz="2400" dirty="0"/>
          </a:p>
        </p:txBody>
      </p:sp>
      <p:sp>
        <p:nvSpPr>
          <p:cNvPr id="7" name="Text 5"/>
          <p:cNvSpPr/>
          <p:nvPr/>
        </p:nvSpPr>
        <p:spPr>
          <a:xfrm>
            <a:off x="7545824" y="3704397"/>
            <a:ext cx="6056352"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FAD, FMN</a:t>
            </a:r>
            <a:endParaRPr lang="en-US" sz="2400" dirty="0"/>
          </a:p>
        </p:txBody>
      </p:sp>
      <p:sp>
        <p:nvSpPr>
          <p:cNvPr id="8" name="Shape 6"/>
          <p:cNvSpPr/>
          <p:nvPr/>
        </p:nvSpPr>
        <p:spPr>
          <a:xfrm>
            <a:off x="801411" y="4211007"/>
            <a:ext cx="13027581" cy="650319"/>
          </a:xfrm>
          <a:prstGeom prst="rect">
            <a:avLst/>
          </a:prstGeom>
          <a:solidFill>
            <a:srgbClr val="000000">
              <a:alpha val="4000"/>
            </a:srgbClr>
          </a:solidFill>
          <a:ln/>
        </p:spPr>
        <p:txBody>
          <a:bodyPr/>
          <a:lstStyle/>
          <a:p>
            <a:endParaRPr lang="en-IN" sz="2800"/>
          </a:p>
        </p:txBody>
      </p:sp>
      <p:sp>
        <p:nvSpPr>
          <p:cNvPr id="9" name="Text 7"/>
          <p:cNvSpPr/>
          <p:nvPr/>
        </p:nvSpPr>
        <p:spPr>
          <a:xfrm>
            <a:off x="1028224" y="4354715"/>
            <a:ext cx="6056352"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Niacin (B3)</a:t>
            </a:r>
            <a:endParaRPr lang="en-US" sz="2400" dirty="0"/>
          </a:p>
        </p:txBody>
      </p:sp>
      <p:sp>
        <p:nvSpPr>
          <p:cNvPr id="10" name="Text 8"/>
          <p:cNvSpPr/>
          <p:nvPr/>
        </p:nvSpPr>
        <p:spPr>
          <a:xfrm>
            <a:off x="7545824" y="4354715"/>
            <a:ext cx="6056352"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NAD+, NADP+</a:t>
            </a:r>
            <a:endParaRPr lang="en-US" sz="2400" dirty="0"/>
          </a:p>
        </p:txBody>
      </p:sp>
      <p:sp>
        <p:nvSpPr>
          <p:cNvPr id="11" name="Shape 9"/>
          <p:cNvSpPr/>
          <p:nvPr/>
        </p:nvSpPr>
        <p:spPr>
          <a:xfrm>
            <a:off x="801411" y="4861326"/>
            <a:ext cx="13027581" cy="650319"/>
          </a:xfrm>
          <a:prstGeom prst="rect">
            <a:avLst/>
          </a:prstGeom>
          <a:solidFill>
            <a:srgbClr val="FFFFFF">
              <a:alpha val="4000"/>
            </a:srgbClr>
          </a:solidFill>
          <a:ln/>
        </p:spPr>
        <p:txBody>
          <a:bodyPr/>
          <a:lstStyle/>
          <a:p>
            <a:endParaRPr lang="en-IN" sz="2800"/>
          </a:p>
        </p:txBody>
      </p:sp>
      <p:sp>
        <p:nvSpPr>
          <p:cNvPr id="12" name="Text 10"/>
          <p:cNvSpPr/>
          <p:nvPr/>
        </p:nvSpPr>
        <p:spPr>
          <a:xfrm>
            <a:off x="1028224" y="5005034"/>
            <a:ext cx="6056352"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Pantothenic Acid (B5)</a:t>
            </a:r>
            <a:endParaRPr lang="en-US" sz="2400" dirty="0"/>
          </a:p>
        </p:txBody>
      </p:sp>
      <p:sp>
        <p:nvSpPr>
          <p:cNvPr id="13" name="Text 11"/>
          <p:cNvSpPr/>
          <p:nvPr/>
        </p:nvSpPr>
        <p:spPr>
          <a:xfrm>
            <a:off x="7545824" y="5005034"/>
            <a:ext cx="6056352"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Coenzyme A</a:t>
            </a:r>
            <a:endParaRPr lang="en-US" sz="2400" dirty="0"/>
          </a:p>
        </p:txBody>
      </p:sp>
      <p:sp>
        <p:nvSpPr>
          <p:cNvPr id="14" name="Shape 12"/>
          <p:cNvSpPr/>
          <p:nvPr/>
        </p:nvSpPr>
        <p:spPr>
          <a:xfrm>
            <a:off x="801411" y="5511645"/>
            <a:ext cx="13027581" cy="650319"/>
          </a:xfrm>
          <a:prstGeom prst="rect">
            <a:avLst/>
          </a:prstGeom>
          <a:solidFill>
            <a:srgbClr val="000000">
              <a:alpha val="4000"/>
            </a:srgbClr>
          </a:solidFill>
          <a:ln/>
        </p:spPr>
        <p:txBody>
          <a:bodyPr/>
          <a:lstStyle/>
          <a:p>
            <a:endParaRPr lang="en-IN" sz="2800"/>
          </a:p>
        </p:txBody>
      </p:sp>
      <p:sp>
        <p:nvSpPr>
          <p:cNvPr id="15" name="Text 13"/>
          <p:cNvSpPr/>
          <p:nvPr/>
        </p:nvSpPr>
        <p:spPr>
          <a:xfrm>
            <a:off x="1028224" y="5655354"/>
            <a:ext cx="6056352"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Pyridoxine (B6)</a:t>
            </a:r>
            <a:endParaRPr lang="en-US" sz="2400" dirty="0"/>
          </a:p>
        </p:txBody>
      </p:sp>
      <p:sp>
        <p:nvSpPr>
          <p:cNvPr id="16" name="Text 14"/>
          <p:cNvSpPr/>
          <p:nvPr/>
        </p:nvSpPr>
        <p:spPr>
          <a:xfrm>
            <a:off x="7545824" y="5655354"/>
            <a:ext cx="6056352"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Pyridoxal Phosphate</a:t>
            </a:r>
            <a:endParaRPr lang="en-US" sz="2400" dirty="0"/>
          </a:p>
        </p:txBody>
      </p:sp>
      <p:sp>
        <p:nvSpPr>
          <p:cNvPr id="17" name="Shape 15"/>
          <p:cNvSpPr/>
          <p:nvPr/>
        </p:nvSpPr>
        <p:spPr>
          <a:xfrm>
            <a:off x="801411" y="6161965"/>
            <a:ext cx="13027581" cy="650319"/>
          </a:xfrm>
          <a:prstGeom prst="rect">
            <a:avLst/>
          </a:prstGeom>
          <a:solidFill>
            <a:srgbClr val="FFFFFF">
              <a:alpha val="4000"/>
            </a:srgbClr>
          </a:solidFill>
          <a:ln/>
        </p:spPr>
        <p:txBody>
          <a:bodyPr/>
          <a:lstStyle/>
          <a:p>
            <a:endParaRPr lang="en-IN" sz="2800"/>
          </a:p>
        </p:txBody>
      </p:sp>
      <p:sp>
        <p:nvSpPr>
          <p:cNvPr id="18" name="Text 16"/>
          <p:cNvSpPr/>
          <p:nvPr/>
        </p:nvSpPr>
        <p:spPr>
          <a:xfrm>
            <a:off x="1028224" y="6305673"/>
            <a:ext cx="6056352"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Thiamine (B1)</a:t>
            </a:r>
            <a:endParaRPr lang="en-US" sz="2400" dirty="0"/>
          </a:p>
        </p:txBody>
      </p:sp>
      <p:sp>
        <p:nvSpPr>
          <p:cNvPr id="19" name="Text 17"/>
          <p:cNvSpPr/>
          <p:nvPr/>
        </p:nvSpPr>
        <p:spPr>
          <a:xfrm>
            <a:off x="7545824" y="6305673"/>
            <a:ext cx="6056352"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Thiamine Pyrophosphate</a:t>
            </a:r>
            <a:endParaRPr lang="en-US" sz="2400" dirty="0"/>
          </a:p>
        </p:txBody>
      </p:sp>
      <p:sp>
        <p:nvSpPr>
          <p:cNvPr id="20" name="Rectangle 19">
            <a:extLst>
              <a:ext uri="{FF2B5EF4-FFF2-40B4-BE49-F238E27FC236}">
                <a16:creationId xmlns:a16="http://schemas.microsoft.com/office/drawing/2014/main" id="{13CB4719-0755-DA04-C211-1902A5C658B5}"/>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00"/>
          </a:p>
        </p:txBody>
      </p:sp>
      <p:sp>
        <p:nvSpPr>
          <p:cNvPr id="21" name="Text 4">
            <a:extLst>
              <a:ext uri="{FF2B5EF4-FFF2-40B4-BE49-F238E27FC236}">
                <a16:creationId xmlns:a16="http://schemas.microsoft.com/office/drawing/2014/main" id="{CCFA8C92-D2C1-7B97-81C2-8454A2382D1B}"/>
              </a:ext>
            </a:extLst>
          </p:cNvPr>
          <p:cNvSpPr/>
          <p:nvPr/>
        </p:nvSpPr>
        <p:spPr>
          <a:xfrm>
            <a:off x="801411" y="3197784"/>
            <a:ext cx="6056352"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 Coenzyme</a:t>
            </a:r>
            <a:endParaRPr lang="en-US" sz="2400" dirty="0"/>
          </a:p>
        </p:txBody>
      </p:sp>
      <p:sp>
        <p:nvSpPr>
          <p:cNvPr id="22" name="Text 4">
            <a:extLst>
              <a:ext uri="{FF2B5EF4-FFF2-40B4-BE49-F238E27FC236}">
                <a16:creationId xmlns:a16="http://schemas.microsoft.com/office/drawing/2014/main" id="{810EE913-5F5C-4DBA-C543-E81186EB91BC}"/>
              </a:ext>
            </a:extLst>
          </p:cNvPr>
          <p:cNvSpPr/>
          <p:nvPr/>
        </p:nvSpPr>
        <p:spPr>
          <a:xfrm>
            <a:off x="7772637" y="3211625"/>
            <a:ext cx="6056352" cy="362903"/>
          </a:xfrm>
          <a:prstGeom prst="rect">
            <a:avLst/>
          </a:prstGeom>
          <a:noFill/>
          <a:ln/>
        </p:spPr>
        <p:txBody>
          <a:bodyPr wrap="none" lIns="0" tIns="0" rIns="0" bIns="0" rtlCol="0" anchor="t"/>
          <a:lstStyle/>
          <a:p>
            <a:pPr>
              <a:lnSpc>
                <a:spcPts val="2851"/>
              </a:lnSpc>
            </a:pPr>
            <a:r>
              <a:rPr lang="en-US" sz="2400" dirty="0">
                <a:solidFill>
                  <a:srgbClr val="1E3063"/>
                </a:solidFill>
              </a:rPr>
              <a:t>Precursor vitamin</a:t>
            </a:r>
            <a:endParaRPr 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10315" y="1017695"/>
            <a:ext cx="11120676" cy="708779"/>
          </a:xfrm>
          <a:prstGeom prst="rect">
            <a:avLst/>
          </a:prstGeom>
          <a:noFill/>
          <a:ln/>
        </p:spPr>
        <p:txBody>
          <a:bodyPr wrap="non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Key Takeaways from Enzyme Mechanisms</a:t>
            </a:r>
            <a:endParaRPr lang="en-US" sz="4400" dirty="0"/>
          </a:p>
        </p:txBody>
      </p:sp>
      <p:sp>
        <p:nvSpPr>
          <p:cNvPr id="3" name="Text 1"/>
          <p:cNvSpPr/>
          <p:nvPr/>
        </p:nvSpPr>
        <p:spPr>
          <a:xfrm>
            <a:off x="793791" y="2285610"/>
            <a:ext cx="13042821" cy="725805"/>
          </a:xfrm>
          <a:prstGeom prst="rect">
            <a:avLst/>
          </a:prstGeom>
          <a:noFill/>
          <a:ln/>
        </p:spPr>
        <p:txBody>
          <a:bodyPr wrap="squar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Understanding the mechanism of enzyme action is crucial for comprehending biological processes and for applications in biotechnology and medicine.</a:t>
            </a:r>
            <a:endParaRPr lang="en-US" sz="2400" dirty="0"/>
          </a:p>
        </p:txBody>
      </p:sp>
      <p:sp>
        <p:nvSpPr>
          <p:cNvPr id="4" name="Shape 2"/>
          <p:cNvSpPr/>
          <p:nvPr/>
        </p:nvSpPr>
        <p:spPr>
          <a:xfrm>
            <a:off x="793791" y="3629982"/>
            <a:ext cx="13042821" cy="3112889"/>
          </a:xfrm>
          <a:prstGeom prst="roundRect">
            <a:avLst>
              <a:gd name="adj" fmla="val 6558"/>
            </a:avLst>
          </a:prstGeom>
          <a:solidFill>
            <a:srgbClr val="CEE6FD"/>
          </a:solidFill>
          <a:ln/>
        </p:spPr>
        <p:txBody>
          <a:bodyPr/>
          <a:lstStyle/>
          <a:p>
            <a:endParaRPr lang="en-IN" sz="2000"/>
          </a:p>
        </p:txBody>
      </p:sp>
      <p:sp>
        <p:nvSpPr>
          <p:cNvPr id="5" name="Shape 3"/>
          <p:cNvSpPr/>
          <p:nvPr/>
        </p:nvSpPr>
        <p:spPr>
          <a:xfrm>
            <a:off x="793794" y="3629982"/>
            <a:ext cx="4347567" cy="3112889"/>
          </a:xfrm>
          <a:prstGeom prst="roundRect">
            <a:avLst>
              <a:gd name="adj" fmla="val 6558"/>
            </a:avLst>
          </a:prstGeom>
          <a:solidFill>
            <a:srgbClr val="CEE6FD"/>
          </a:solidFill>
          <a:ln/>
        </p:spPr>
        <p:txBody>
          <a:bodyPr/>
          <a:lstStyle/>
          <a:p>
            <a:endParaRPr lang="en-IN" sz="2000"/>
          </a:p>
        </p:txBody>
      </p:sp>
      <p:sp>
        <p:nvSpPr>
          <p:cNvPr id="6" name="Text 4"/>
          <p:cNvSpPr/>
          <p:nvPr/>
        </p:nvSpPr>
        <p:spPr>
          <a:xfrm>
            <a:off x="1020605" y="4067806"/>
            <a:ext cx="2835235" cy="354331"/>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Molecular Specificity</a:t>
            </a:r>
            <a:endParaRPr lang="en-US" sz="2800" dirty="0"/>
          </a:p>
        </p:txBody>
      </p:sp>
      <p:sp>
        <p:nvSpPr>
          <p:cNvPr id="7" name="Text 5"/>
          <p:cNvSpPr/>
          <p:nvPr/>
        </p:nvSpPr>
        <p:spPr>
          <a:xfrm>
            <a:off x="1020604" y="4740679"/>
            <a:ext cx="3752132" cy="1894581"/>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Enzymes exhibit high specificity for their substrates, governed by the precise shape and chemical properties of their active sites.</a:t>
            </a:r>
            <a:endParaRPr lang="en-US" sz="2000" dirty="0"/>
          </a:p>
        </p:txBody>
      </p:sp>
      <p:sp>
        <p:nvSpPr>
          <p:cNvPr id="8" name="Shape 6"/>
          <p:cNvSpPr/>
          <p:nvPr/>
        </p:nvSpPr>
        <p:spPr>
          <a:xfrm>
            <a:off x="5141361" y="3629982"/>
            <a:ext cx="4347567" cy="3112889"/>
          </a:xfrm>
          <a:prstGeom prst="rect">
            <a:avLst/>
          </a:prstGeom>
          <a:solidFill>
            <a:srgbClr val="CEE6FD"/>
          </a:solidFill>
          <a:ln/>
        </p:spPr>
        <p:txBody>
          <a:bodyPr/>
          <a:lstStyle/>
          <a:p>
            <a:endParaRPr lang="en-IN" sz="2400"/>
          </a:p>
        </p:txBody>
      </p:sp>
      <p:sp>
        <p:nvSpPr>
          <p:cNvPr id="9" name="Shape 7"/>
          <p:cNvSpPr/>
          <p:nvPr/>
        </p:nvSpPr>
        <p:spPr>
          <a:xfrm>
            <a:off x="5141357" y="3629982"/>
            <a:ext cx="30480" cy="3112889"/>
          </a:xfrm>
          <a:prstGeom prst="roundRect">
            <a:avLst>
              <a:gd name="adj" fmla="val 669768"/>
            </a:avLst>
          </a:prstGeom>
          <a:solidFill>
            <a:srgbClr val="B4CCE3"/>
          </a:solidFill>
          <a:ln/>
        </p:spPr>
        <p:txBody>
          <a:bodyPr/>
          <a:lstStyle/>
          <a:p>
            <a:endParaRPr lang="en-IN" sz="2000"/>
          </a:p>
        </p:txBody>
      </p:sp>
      <p:sp>
        <p:nvSpPr>
          <p:cNvPr id="10" name="Text 8"/>
          <p:cNvSpPr/>
          <p:nvPr/>
        </p:nvSpPr>
        <p:spPr>
          <a:xfrm>
            <a:off x="5583225" y="4044360"/>
            <a:ext cx="2960343" cy="389570"/>
          </a:xfrm>
          <a:prstGeom prst="rect">
            <a:avLst/>
          </a:prstGeom>
          <a:noFill/>
          <a:ln/>
        </p:spPr>
        <p:txBody>
          <a:bodyPr wrap="non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Dynamic Interaction</a:t>
            </a:r>
            <a:endParaRPr lang="en-US" sz="2800" dirty="0"/>
          </a:p>
        </p:txBody>
      </p:sp>
      <p:sp>
        <p:nvSpPr>
          <p:cNvPr id="11" name="Text 9"/>
          <p:cNvSpPr/>
          <p:nvPr/>
        </p:nvSpPr>
        <p:spPr>
          <a:xfrm>
            <a:off x="5566529" y="4569951"/>
            <a:ext cx="3355420" cy="1994971"/>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The Induced-Fit Theory highlights the flexible nature of enzyme-substrate binding, where both molecules adapt to optimize interaction.</a:t>
            </a:r>
            <a:endParaRPr lang="en-US" sz="2000" dirty="0"/>
          </a:p>
        </p:txBody>
      </p:sp>
      <p:sp>
        <p:nvSpPr>
          <p:cNvPr id="12" name="Shape 10"/>
          <p:cNvSpPr/>
          <p:nvPr/>
        </p:nvSpPr>
        <p:spPr>
          <a:xfrm>
            <a:off x="9488929" y="3629982"/>
            <a:ext cx="4347567" cy="3112889"/>
          </a:xfrm>
          <a:prstGeom prst="rect">
            <a:avLst/>
          </a:prstGeom>
          <a:solidFill>
            <a:srgbClr val="CEE6FD"/>
          </a:solidFill>
          <a:ln/>
        </p:spPr>
        <p:txBody>
          <a:bodyPr/>
          <a:lstStyle/>
          <a:p>
            <a:endParaRPr lang="en-IN" sz="2000"/>
          </a:p>
        </p:txBody>
      </p:sp>
      <p:sp>
        <p:nvSpPr>
          <p:cNvPr id="13" name="Shape 11"/>
          <p:cNvSpPr/>
          <p:nvPr/>
        </p:nvSpPr>
        <p:spPr>
          <a:xfrm>
            <a:off x="9488924" y="3629982"/>
            <a:ext cx="30480" cy="3112889"/>
          </a:xfrm>
          <a:prstGeom prst="roundRect">
            <a:avLst>
              <a:gd name="adj" fmla="val 669768"/>
            </a:avLst>
          </a:prstGeom>
          <a:solidFill>
            <a:srgbClr val="B4CCE3"/>
          </a:solidFill>
          <a:ln/>
        </p:spPr>
        <p:txBody>
          <a:bodyPr/>
          <a:lstStyle/>
          <a:p>
            <a:endParaRPr lang="en-IN" sz="2000"/>
          </a:p>
        </p:txBody>
      </p:sp>
      <p:sp>
        <p:nvSpPr>
          <p:cNvPr id="14" name="Text 12"/>
          <p:cNvSpPr/>
          <p:nvPr/>
        </p:nvSpPr>
        <p:spPr>
          <a:xfrm>
            <a:off x="10055900" y="3856795"/>
            <a:ext cx="3553779" cy="708660"/>
          </a:xfrm>
          <a:prstGeom prst="rect">
            <a:avLst/>
          </a:prstGeom>
          <a:noFill/>
          <a:ln/>
        </p:spPr>
        <p:txBody>
          <a:bodyPr wrap="square" lIns="0" tIns="0" rIns="0" bIns="0" rtlCol="0" anchor="t"/>
          <a:lstStyle/>
          <a:p>
            <a:pPr>
              <a:lnSpc>
                <a:spcPts val="2751"/>
              </a:lnSpc>
            </a:pPr>
            <a:r>
              <a:rPr lang="en-US" sz="2800" dirty="0">
                <a:solidFill>
                  <a:srgbClr val="1E3063"/>
                </a:solidFill>
                <a:ea typeface="Instrument Sans Semi Bold" pitchFamily="34" charset="-122"/>
                <a:cs typeface="Instrument Sans Semi Bold" pitchFamily="34" charset="-120"/>
              </a:rPr>
              <a:t>Activation Energy Reduction</a:t>
            </a:r>
            <a:endParaRPr lang="en-US" sz="2800" dirty="0"/>
          </a:p>
        </p:txBody>
      </p:sp>
      <p:sp>
        <p:nvSpPr>
          <p:cNvPr id="15" name="Text 13"/>
          <p:cNvSpPr/>
          <p:nvPr/>
        </p:nvSpPr>
        <p:spPr>
          <a:xfrm>
            <a:off x="10055900" y="4654652"/>
            <a:ext cx="3553779" cy="1814513"/>
          </a:xfrm>
          <a:prstGeom prst="rect">
            <a:avLst/>
          </a:prstGeom>
          <a:noFill/>
          <a:ln/>
        </p:spPr>
        <p:txBody>
          <a:bodyPr wrap="square" lIns="0" tIns="0" rIns="0" bIns="0" rtlCol="0" anchor="t"/>
          <a:lstStyle/>
          <a:p>
            <a:pPr>
              <a:lnSpc>
                <a:spcPts val="2851"/>
              </a:lnSpc>
            </a:pPr>
            <a:r>
              <a:rPr lang="en-US" sz="2000" dirty="0">
                <a:solidFill>
                  <a:srgbClr val="1E3063"/>
                </a:solidFill>
                <a:ea typeface="Instrument Sans Medium" pitchFamily="34" charset="-122"/>
                <a:cs typeface="Instrument Sans Medium" pitchFamily="34" charset="-120"/>
              </a:rPr>
              <a:t>Enzymes dramatically lower the activation energy, enabling vital biochemical reactions to occur rapidly and efficiently at physiological temperatures.</a:t>
            </a:r>
            <a:endParaRPr lang="en-US" sz="2000" dirty="0"/>
          </a:p>
        </p:txBody>
      </p:sp>
      <p:sp>
        <p:nvSpPr>
          <p:cNvPr id="16" name="Shape 14"/>
          <p:cNvSpPr/>
          <p:nvPr/>
        </p:nvSpPr>
        <p:spPr>
          <a:xfrm>
            <a:off x="4857869" y="4902875"/>
            <a:ext cx="566976" cy="566976"/>
          </a:xfrm>
          <a:prstGeom prst="roundRect">
            <a:avLst>
              <a:gd name="adj" fmla="val 36006"/>
            </a:avLst>
          </a:prstGeom>
          <a:solidFill>
            <a:srgbClr val="FFFFFF"/>
          </a:solidFill>
          <a:ln w="30480">
            <a:solidFill>
              <a:srgbClr val="B4CCE3"/>
            </a:solidFill>
            <a:prstDash val="solid"/>
          </a:ln>
        </p:spPr>
        <p:txBody>
          <a:bodyPr/>
          <a:lstStyle/>
          <a:p>
            <a:endParaRPr lang="en-IN" sz="2000"/>
          </a:p>
        </p:txBody>
      </p:sp>
      <p:pic>
        <p:nvPicPr>
          <p:cNvPr id="17" name="Image 0" descr="preencoded.png"/>
          <p:cNvPicPr>
            <a:picLocks noChangeAspect="1"/>
          </p:cNvPicPr>
          <p:nvPr/>
        </p:nvPicPr>
        <p:blipFill>
          <a:blip r:embed="rId3"/>
          <a:stretch>
            <a:fillRect/>
          </a:stretch>
        </p:blipFill>
        <p:spPr>
          <a:xfrm>
            <a:off x="4999553" y="5009197"/>
            <a:ext cx="283488" cy="354331"/>
          </a:xfrm>
          <a:prstGeom prst="rect">
            <a:avLst/>
          </a:prstGeom>
        </p:spPr>
      </p:pic>
      <p:sp>
        <p:nvSpPr>
          <p:cNvPr id="18" name="Shape 15"/>
          <p:cNvSpPr/>
          <p:nvPr/>
        </p:nvSpPr>
        <p:spPr>
          <a:xfrm>
            <a:off x="9205436" y="4902875"/>
            <a:ext cx="566976" cy="566976"/>
          </a:xfrm>
          <a:prstGeom prst="roundRect">
            <a:avLst>
              <a:gd name="adj" fmla="val 36006"/>
            </a:avLst>
          </a:prstGeom>
          <a:solidFill>
            <a:srgbClr val="FFFFFF"/>
          </a:solidFill>
          <a:ln w="30480">
            <a:solidFill>
              <a:srgbClr val="B4CCE3"/>
            </a:solidFill>
            <a:prstDash val="solid"/>
          </a:ln>
        </p:spPr>
        <p:txBody>
          <a:bodyPr/>
          <a:lstStyle/>
          <a:p>
            <a:endParaRPr lang="en-IN" sz="2000"/>
          </a:p>
        </p:txBody>
      </p:sp>
      <p:pic>
        <p:nvPicPr>
          <p:cNvPr id="19" name="Image 1" descr="preencoded.png"/>
          <p:cNvPicPr>
            <a:picLocks noChangeAspect="1"/>
          </p:cNvPicPr>
          <p:nvPr/>
        </p:nvPicPr>
        <p:blipFill>
          <a:blip r:embed="rId4"/>
          <a:stretch>
            <a:fillRect/>
          </a:stretch>
        </p:blipFill>
        <p:spPr>
          <a:xfrm>
            <a:off x="9347121" y="5009197"/>
            <a:ext cx="283488" cy="354331"/>
          </a:xfrm>
          <a:prstGeom prst="rect">
            <a:avLst/>
          </a:prstGeom>
        </p:spPr>
      </p:pic>
      <p:sp>
        <p:nvSpPr>
          <p:cNvPr id="20" name="Rectangle 19">
            <a:extLst>
              <a:ext uri="{FF2B5EF4-FFF2-40B4-BE49-F238E27FC236}">
                <a16:creationId xmlns:a16="http://schemas.microsoft.com/office/drawing/2014/main" id="{989CADD1-3F9A-A859-EC6C-2716CD3EE679}"/>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8881" y="517174"/>
            <a:ext cx="5869543" cy="481132"/>
          </a:xfrm>
          <a:prstGeom prst="rect">
            <a:avLst/>
          </a:prstGeom>
          <a:noFill/>
          <a:ln/>
        </p:spPr>
        <p:txBody>
          <a:bodyPr wrap="none" lIns="0" tIns="0" rIns="0" bIns="0" rtlCol="0" anchor="t"/>
          <a:lstStyle/>
          <a:p>
            <a:pPr>
              <a:lnSpc>
                <a:spcPts val="3751"/>
              </a:lnSpc>
            </a:pPr>
            <a:r>
              <a:rPr lang="en-US" sz="4400" dirty="0">
                <a:solidFill>
                  <a:srgbClr val="091C53"/>
                </a:solidFill>
                <a:ea typeface="Instrument Sans Semi Bold" pitchFamily="34" charset="-122"/>
                <a:cs typeface="Instrument Sans Semi Bold" pitchFamily="34" charset="-120"/>
              </a:rPr>
              <a:t>Future Directions in Enzymology</a:t>
            </a:r>
            <a:endParaRPr lang="en-US" sz="4400" dirty="0"/>
          </a:p>
        </p:txBody>
      </p:sp>
      <p:sp>
        <p:nvSpPr>
          <p:cNvPr id="3" name="Text 1"/>
          <p:cNvSpPr/>
          <p:nvPr/>
        </p:nvSpPr>
        <p:spPr>
          <a:xfrm>
            <a:off x="538881" y="1493766"/>
            <a:ext cx="7081119" cy="1461741"/>
          </a:xfrm>
          <a:prstGeom prst="rect">
            <a:avLst/>
          </a:prstGeom>
          <a:noFill/>
          <a:ln/>
        </p:spPr>
        <p:txBody>
          <a:bodyPr wrap="none" lIns="0" tIns="0" rIns="0" bIns="0" rtlCol="0" anchor="t"/>
          <a:lstStyle/>
          <a:p>
            <a:pPr algn="just"/>
            <a:r>
              <a:rPr lang="en-US" sz="2400" dirty="0">
                <a:solidFill>
                  <a:srgbClr val="1E3063"/>
                </a:solidFill>
                <a:ea typeface="Instrument Sans Medium" pitchFamily="34" charset="-122"/>
                <a:cs typeface="Instrument Sans Medium" pitchFamily="34" charset="-120"/>
              </a:rPr>
              <a:t>The study of enzyme mechanisms continues to be a vibrant field </a:t>
            </a:r>
          </a:p>
          <a:p>
            <a:pPr algn="just"/>
            <a:r>
              <a:rPr lang="en-US" sz="2400" dirty="0">
                <a:solidFill>
                  <a:srgbClr val="1E3063"/>
                </a:solidFill>
                <a:ea typeface="Instrument Sans Medium" pitchFamily="34" charset="-122"/>
                <a:cs typeface="Instrument Sans Medium" pitchFamily="34" charset="-120"/>
              </a:rPr>
              <a:t>of research with immense potential.</a:t>
            </a:r>
          </a:p>
          <a:p>
            <a:pPr algn="just"/>
            <a:r>
              <a:rPr lang="en-US" sz="2400" dirty="0">
                <a:solidFill>
                  <a:srgbClr val="1E3063"/>
                </a:solidFill>
                <a:ea typeface="Instrument Sans Medium" pitchFamily="34" charset="-122"/>
                <a:cs typeface="Instrument Sans Medium" pitchFamily="34" charset="-120"/>
              </a:rPr>
              <a:t>Ongoing advancements promise exciting breakthroughs.</a:t>
            </a:r>
            <a:endParaRPr lang="en-US" sz="2400" dirty="0"/>
          </a:p>
        </p:txBody>
      </p:sp>
      <p:sp>
        <p:nvSpPr>
          <p:cNvPr id="4" name="Text 2"/>
          <p:cNvSpPr/>
          <p:nvPr/>
        </p:nvSpPr>
        <p:spPr>
          <a:xfrm>
            <a:off x="538877" y="2977694"/>
            <a:ext cx="7081123" cy="2778328"/>
          </a:xfrm>
          <a:prstGeom prst="rect">
            <a:avLst/>
          </a:prstGeom>
          <a:noFill/>
          <a:ln/>
        </p:spPr>
        <p:txBody>
          <a:bodyPr wrap="square" lIns="0" tIns="0" rIns="0" bIns="0" rtlCol="0" anchor="t"/>
          <a:lstStyle/>
          <a:p>
            <a:pPr marL="342891" indent="-342891" algn="just">
              <a:buSzPct val="100000"/>
              <a:buChar char="•"/>
            </a:pPr>
            <a:r>
              <a:rPr lang="en-US" sz="2400" b="1" dirty="0">
                <a:solidFill>
                  <a:srgbClr val="1E3063"/>
                </a:solidFill>
                <a:ea typeface="Instrument Sans Medium" pitchFamily="34" charset="-122"/>
                <a:cs typeface="Instrument Sans Medium" pitchFamily="34" charset="-120"/>
              </a:rPr>
              <a:t>Enzyme Engineering:</a:t>
            </a:r>
            <a:r>
              <a:rPr lang="en-US" sz="2400" dirty="0">
                <a:solidFill>
                  <a:srgbClr val="1E3063"/>
                </a:solidFill>
                <a:ea typeface="Instrument Sans Medium" pitchFamily="34" charset="-122"/>
                <a:cs typeface="Instrument Sans Medium" pitchFamily="34" charset="-120"/>
              </a:rPr>
              <a:t> Designing novel enzymes for industrial applications, such as biofuels and pharmaceuticals.</a:t>
            </a:r>
          </a:p>
          <a:p>
            <a:pPr marL="342891" indent="-342891" algn="just">
              <a:buSzPct val="100000"/>
              <a:buFontTx/>
              <a:buChar char="•"/>
            </a:pPr>
            <a:r>
              <a:rPr lang="en-US" sz="2400" b="1" dirty="0">
                <a:solidFill>
                  <a:srgbClr val="1E3063"/>
                </a:solidFill>
                <a:ea typeface="Instrument Sans Medium" pitchFamily="34" charset="-122"/>
                <a:cs typeface="Instrument Sans Medium" pitchFamily="34" charset="-120"/>
              </a:rPr>
              <a:t>Drug Discovery:</a:t>
            </a:r>
            <a:r>
              <a:rPr lang="en-US" sz="2400" dirty="0">
                <a:solidFill>
                  <a:srgbClr val="1E3063"/>
                </a:solidFill>
                <a:ea typeface="Instrument Sans Medium" pitchFamily="34" charset="-122"/>
                <a:cs typeface="Instrument Sans Medium" pitchFamily="34" charset="-120"/>
              </a:rPr>
              <a:t> Targeting enzyme active sites for the development of new therapeutic agents.</a:t>
            </a:r>
          </a:p>
          <a:p>
            <a:pPr marL="342891" indent="-342891" algn="just">
              <a:buSzPct val="100000"/>
              <a:buFontTx/>
              <a:buChar char="•"/>
            </a:pPr>
            <a:r>
              <a:rPr lang="en-US" sz="2400" b="1" dirty="0">
                <a:solidFill>
                  <a:srgbClr val="1E3063"/>
                </a:solidFill>
                <a:ea typeface="Instrument Sans Medium" pitchFamily="34" charset="-122"/>
                <a:cs typeface="Instrument Sans Medium" pitchFamily="34" charset="-120"/>
              </a:rPr>
              <a:t>Understanding Disease:</a:t>
            </a:r>
            <a:r>
              <a:rPr lang="en-US" sz="2400" dirty="0">
                <a:solidFill>
                  <a:srgbClr val="1E3063"/>
                </a:solidFill>
                <a:ea typeface="Instrument Sans Medium" pitchFamily="34" charset="-122"/>
                <a:cs typeface="Instrument Sans Medium" pitchFamily="34" charset="-120"/>
              </a:rPr>
              <a:t> Elucidating the role of enzyme dysfunction in various pathologies, from metabolic disorders to cancer.</a:t>
            </a:r>
            <a:endParaRPr lang="en-US" sz="2400" dirty="0"/>
          </a:p>
          <a:p>
            <a:pPr marL="342891" indent="-342891" algn="just">
              <a:buSzPct val="100000"/>
              <a:buFontTx/>
              <a:buChar char="•"/>
            </a:pPr>
            <a:endParaRPr lang="en-US" sz="2400" dirty="0"/>
          </a:p>
          <a:p>
            <a:pPr marL="342891" indent="-342891" algn="just">
              <a:buSzPct val="100000"/>
              <a:buChar char="•"/>
            </a:pPr>
            <a:endParaRPr lang="en-US" sz="2400" dirty="0"/>
          </a:p>
        </p:txBody>
      </p:sp>
      <p:sp>
        <p:nvSpPr>
          <p:cNvPr id="5" name="Text 3"/>
          <p:cNvSpPr/>
          <p:nvPr/>
        </p:nvSpPr>
        <p:spPr>
          <a:xfrm>
            <a:off x="538877" y="3887367"/>
            <a:ext cx="6588563" cy="492443"/>
          </a:xfrm>
          <a:prstGeom prst="rect">
            <a:avLst/>
          </a:prstGeom>
          <a:noFill/>
          <a:ln/>
        </p:spPr>
        <p:txBody>
          <a:bodyPr wrap="square" lIns="0" tIns="0" rIns="0" bIns="0" rtlCol="0" anchor="t"/>
          <a:lstStyle/>
          <a:p>
            <a:pPr marL="342891" indent="-342891" algn="just">
              <a:lnSpc>
                <a:spcPts val="1900"/>
              </a:lnSpc>
              <a:buSzPct val="100000"/>
              <a:buChar char="•"/>
            </a:pPr>
            <a:endParaRPr lang="en-US" sz="2400" dirty="0"/>
          </a:p>
        </p:txBody>
      </p:sp>
      <p:sp>
        <p:nvSpPr>
          <p:cNvPr id="6" name="Text 4"/>
          <p:cNvSpPr/>
          <p:nvPr/>
        </p:nvSpPr>
        <p:spPr>
          <a:xfrm>
            <a:off x="538877" y="4832208"/>
            <a:ext cx="6776323" cy="923814"/>
          </a:xfrm>
          <a:prstGeom prst="rect">
            <a:avLst/>
          </a:prstGeom>
          <a:noFill/>
          <a:ln/>
        </p:spPr>
        <p:txBody>
          <a:bodyPr wrap="square" lIns="0" tIns="0" rIns="0" bIns="0" rtlCol="0" anchor="t"/>
          <a:lstStyle/>
          <a:p>
            <a:pPr marL="342891" indent="-342891" algn="just">
              <a:lnSpc>
                <a:spcPts val="1900"/>
              </a:lnSpc>
              <a:buSzPct val="100000"/>
              <a:buChar char="•"/>
            </a:pPr>
            <a:endParaRPr lang="en-US" sz="2400" dirty="0"/>
          </a:p>
        </p:txBody>
      </p:sp>
      <p:pic>
        <p:nvPicPr>
          <p:cNvPr id="7" name="Image 0" descr="preencoded.png"/>
          <p:cNvPicPr>
            <a:picLocks noChangeAspect="1"/>
          </p:cNvPicPr>
          <p:nvPr/>
        </p:nvPicPr>
        <p:blipFill>
          <a:blip r:embed="rId3"/>
          <a:stretch>
            <a:fillRect/>
          </a:stretch>
        </p:blipFill>
        <p:spPr>
          <a:xfrm>
            <a:off x="8557846" y="2275707"/>
            <a:ext cx="5953893" cy="5953893"/>
          </a:xfrm>
          <a:prstGeom prst="rect">
            <a:avLst/>
          </a:prstGeom>
        </p:spPr>
      </p:pic>
      <p:sp>
        <p:nvSpPr>
          <p:cNvPr id="8" name="Text 5"/>
          <p:cNvSpPr/>
          <p:nvPr/>
        </p:nvSpPr>
        <p:spPr>
          <a:xfrm>
            <a:off x="643477" y="6208420"/>
            <a:ext cx="6671723" cy="1279080"/>
          </a:xfrm>
          <a:prstGeom prst="rect">
            <a:avLst/>
          </a:prstGeom>
          <a:noFill/>
          <a:ln/>
        </p:spPr>
        <p:txBody>
          <a:bodyPr wrap="none" lIns="0" tIns="0" rIns="0" bIns="0" rtlCol="0" anchor="t"/>
          <a:lstStyle/>
          <a:p>
            <a:pPr algn="just"/>
            <a:r>
              <a:rPr lang="en-US" sz="2400" dirty="0">
                <a:solidFill>
                  <a:srgbClr val="1E3063"/>
                </a:solidFill>
                <a:ea typeface="Instrument Sans Medium" pitchFamily="34" charset="-122"/>
                <a:cs typeface="Instrument Sans Medium" pitchFamily="34" charset="-120"/>
              </a:rPr>
              <a:t>As our understanding deepens, enzymes will continue </a:t>
            </a:r>
          </a:p>
          <a:p>
            <a:pPr algn="just"/>
            <a:r>
              <a:rPr lang="en-US" sz="2400" dirty="0">
                <a:solidFill>
                  <a:srgbClr val="1E3063"/>
                </a:solidFill>
                <a:ea typeface="Instrument Sans Medium" pitchFamily="34" charset="-122"/>
                <a:cs typeface="Instrument Sans Medium" pitchFamily="34" charset="-120"/>
              </a:rPr>
              <a:t>to be central to scientific innovation and </a:t>
            </a:r>
          </a:p>
          <a:p>
            <a:pPr algn="just"/>
            <a:r>
              <a:rPr lang="en-US" sz="2400" dirty="0">
                <a:solidFill>
                  <a:srgbClr val="1E3063"/>
                </a:solidFill>
                <a:ea typeface="Instrument Sans Medium" pitchFamily="34" charset="-122"/>
                <a:cs typeface="Instrument Sans Medium" pitchFamily="34" charset="-120"/>
              </a:rPr>
              <a:t>improving human health.</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9735" y="1033463"/>
            <a:ext cx="12859583" cy="708779"/>
          </a:xfrm>
          <a:prstGeom prst="rect">
            <a:avLst/>
          </a:prstGeom>
          <a:noFill/>
          <a:ln/>
        </p:spPr>
        <p:txBody>
          <a:bodyPr wrap="none" lIns="0" tIns="0" rIns="0" bIns="0" rtlCol="0" anchor="t"/>
          <a:lstStyle/>
          <a:p>
            <a:pPr>
              <a:lnSpc>
                <a:spcPts val="5551"/>
              </a:lnSpc>
            </a:pPr>
            <a:r>
              <a:rPr lang="en-US" sz="4000" dirty="0">
                <a:solidFill>
                  <a:srgbClr val="091C53"/>
                </a:solidFill>
                <a:ea typeface="Instrument Sans Semi Bold" pitchFamily="34" charset="-122"/>
                <a:cs typeface="Instrument Sans Semi Bold" pitchFamily="34" charset="-120"/>
              </a:rPr>
              <a:t>The Nitrogenous Bases: Purines and Pyrimidines</a:t>
            </a:r>
            <a:endParaRPr lang="en-US" sz="4000" dirty="0"/>
          </a:p>
        </p:txBody>
      </p:sp>
      <p:sp>
        <p:nvSpPr>
          <p:cNvPr id="3" name="Text 1"/>
          <p:cNvSpPr/>
          <p:nvPr/>
        </p:nvSpPr>
        <p:spPr>
          <a:xfrm>
            <a:off x="529232" y="2195874"/>
            <a:ext cx="13042821"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The nitrogenous bases are the informational units within nucleotides, categorized by their distinct ring structures.</a:t>
            </a:r>
            <a:endParaRPr lang="en-US" sz="2400" dirty="0"/>
          </a:p>
        </p:txBody>
      </p:sp>
      <p:sp>
        <p:nvSpPr>
          <p:cNvPr id="4" name="Shape 2"/>
          <p:cNvSpPr/>
          <p:nvPr/>
        </p:nvSpPr>
        <p:spPr>
          <a:xfrm>
            <a:off x="719732" y="3154085"/>
            <a:ext cx="6407944" cy="3423880"/>
          </a:xfrm>
          <a:prstGeom prst="roundRect">
            <a:avLst>
              <a:gd name="adj" fmla="val 4273"/>
            </a:avLst>
          </a:prstGeom>
          <a:solidFill>
            <a:srgbClr val="FFFFFF"/>
          </a:solidFill>
          <a:ln/>
        </p:spPr>
        <p:txBody>
          <a:bodyPr/>
          <a:lstStyle/>
          <a:p>
            <a:endParaRPr lang="en-IN" sz="2800"/>
          </a:p>
        </p:txBody>
      </p:sp>
      <p:sp>
        <p:nvSpPr>
          <p:cNvPr id="5" name="Shape 3"/>
          <p:cNvSpPr/>
          <p:nvPr/>
        </p:nvSpPr>
        <p:spPr>
          <a:xfrm>
            <a:off x="719732" y="3123605"/>
            <a:ext cx="6407944" cy="121920"/>
          </a:xfrm>
          <a:prstGeom prst="roundRect">
            <a:avLst>
              <a:gd name="adj" fmla="val 167442"/>
            </a:avLst>
          </a:prstGeom>
          <a:solidFill>
            <a:srgbClr val="84C1FA"/>
          </a:solidFill>
          <a:ln/>
        </p:spPr>
        <p:txBody>
          <a:bodyPr/>
          <a:lstStyle/>
          <a:p>
            <a:endParaRPr lang="en-IN" sz="2800"/>
          </a:p>
        </p:txBody>
      </p:sp>
      <p:sp>
        <p:nvSpPr>
          <p:cNvPr id="6" name="Shape 4"/>
          <p:cNvSpPr/>
          <p:nvPr/>
        </p:nvSpPr>
        <p:spPr>
          <a:xfrm>
            <a:off x="3583481" y="2813923"/>
            <a:ext cx="680443" cy="680443"/>
          </a:xfrm>
          <a:prstGeom prst="roundRect">
            <a:avLst>
              <a:gd name="adj" fmla="val 134383"/>
            </a:avLst>
          </a:prstGeom>
          <a:solidFill>
            <a:srgbClr val="84C1FA"/>
          </a:solidFill>
          <a:ln/>
        </p:spPr>
        <p:txBody>
          <a:bodyPr/>
          <a:lstStyle/>
          <a:p>
            <a:endParaRPr lang="en-IN" sz="2800"/>
          </a:p>
        </p:txBody>
      </p:sp>
      <p:pic>
        <p:nvPicPr>
          <p:cNvPr id="7" name="Image 0" descr="preencoded.png"/>
          <p:cNvPicPr>
            <a:picLocks noChangeAspect="1"/>
          </p:cNvPicPr>
          <p:nvPr/>
        </p:nvPicPr>
        <p:blipFill>
          <a:blip r:embed="rId3"/>
          <a:stretch>
            <a:fillRect/>
          </a:stretch>
        </p:blipFill>
        <p:spPr>
          <a:xfrm>
            <a:off x="3787559" y="2984063"/>
            <a:ext cx="272177" cy="340163"/>
          </a:xfrm>
          <a:prstGeom prst="rect">
            <a:avLst/>
          </a:prstGeom>
        </p:spPr>
      </p:pic>
      <p:sp>
        <p:nvSpPr>
          <p:cNvPr id="8" name="Text 5"/>
          <p:cNvSpPr/>
          <p:nvPr/>
        </p:nvSpPr>
        <p:spPr>
          <a:xfrm>
            <a:off x="977026" y="3721060"/>
            <a:ext cx="2835235" cy="354331"/>
          </a:xfrm>
          <a:prstGeom prst="rect">
            <a:avLst/>
          </a:prstGeom>
          <a:noFill/>
          <a:ln/>
        </p:spPr>
        <p:txBody>
          <a:bodyPr wrap="none" lIns="0" tIns="0" rIns="0" bIns="0" rtlCol="0" anchor="t"/>
          <a:lstStyle/>
          <a:p>
            <a:pPr>
              <a:lnSpc>
                <a:spcPts val="2751"/>
              </a:lnSpc>
            </a:pPr>
            <a:r>
              <a:rPr lang="en-US" sz="3200" dirty="0">
                <a:solidFill>
                  <a:srgbClr val="1E3063"/>
                </a:solidFill>
                <a:ea typeface="Instrument Sans Semi Bold" pitchFamily="34" charset="-122"/>
                <a:cs typeface="Instrument Sans Semi Bold" pitchFamily="34" charset="-120"/>
              </a:rPr>
              <a:t>Purines</a:t>
            </a:r>
            <a:endParaRPr lang="en-US" sz="3200" dirty="0"/>
          </a:p>
        </p:txBody>
      </p:sp>
      <p:sp>
        <p:nvSpPr>
          <p:cNvPr id="9" name="Text 6"/>
          <p:cNvSpPr/>
          <p:nvPr/>
        </p:nvSpPr>
        <p:spPr>
          <a:xfrm>
            <a:off x="977028" y="4211483"/>
            <a:ext cx="5893356"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These are </a:t>
            </a:r>
            <a:r>
              <a:rPr lang="en-US" sz="2400" dirty="0">
                <a:solidFill>
                  <a:srgbClr val="1E3063"/>
                </a:solidFill>
                <a:highlight>
                  <a:srgbClr val="FFFF00"/>
                </a:highlight>
                <a:ea typeface="Instrument Sans Medium" pitchFamily="34" charset="-122"/>
                <a:cs typeface="Instrument Sans Medium" pitchFamily="34" charset="-120"/>
              </a:rPr>
              <a:t>two-ring </a:t>
            </a:r>
            <a:r>
              <a:rPr lang="en-US" sz="2400" dirty="0">
                <a:solidFill>
                  <a:srgbClr val="1E3063"/>
                </a:solidFill>
                <a:ea typeface="Instrument Sans Medium" pitchFamily="34" charset="-122"/>
                <a:cs typeface="Instrument Sans Medium" pitchFamily="34" charset="-120"/>
              </a:rPr>
              <a:t>structures.</a:t>
            </a:r>
            <a:endParaRPr lang="en-US" sz="2400" dirty="0"/>
          </a:p>
        </p:txBody>
      </p:sp>
      <p:sp>
        <p:nvSpPr>
          <p:cNvPr id="10" name="Text 7"/>
          <p:cNvSpPr/>
          <p:nvPr/>
        </p:nvSpPr>
        <p:spPr>
          <a:xfrm>
            <a:off x="977028" y="4710474"/>
            <a:ext cx="5893356"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Adenine (A)</a:t>
            </a:r>
            <a:endParaRPr lang="en-US" sz="2400" dirty="0"/>
          </a:p>
        </p:txBody>
      </p:sp>
      <p:sp>
        <p:nvSpPr>
          <p:cNvPr id="11" name="Text 8"/>
          <p:cNvSpPr/>
          <p:nvPr/>
        </p:nvSpPr>
        <p:spPr>
          <a:xfrm>
            <a:off x="977028" y="5152673"/>
            <a:ext cx="5893356"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Guanine (G)</a:t>
            </a:r>
            <a:endParaRPr lang="en-US" sz="2400" dirty="0"/>
          </a:p>
        </p:txBody>
      </p:sp>
      <p:sp>
        <p:nvSpPr>
          <p:cNvPr id="12" name="Text 9"/>
          <p:cNvSpPr/>
          <p:nvPr/>
        </p:nvSpPr>
        <p:spPr>
          <a:xfrm>
            <a:off x="977028" y="5594867"/>
            <a:ext cx="5893356" cy="725805"/>
          </a:xfrm>
          <a:prstGeom prst="rect">
            <a:avLst/>
          </a:prstGeom>
          <a:noFill/>
          <a:ln/>
        </p:spPr>
        <p:txBody>
          <a:bodyPr wrap="squar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Inosine (I) - Less common in nucleic acids, more in metabolism</a:t>
            </a:r>
            <a:endParaRPr lang="en-US" sz="2400" dirty="0"/>
          </a:p>
        </p:txBody>
      </p:sp>
      <p:sp>
        <p:nvSpPr>
          <p:cNvPr id="13" name="Shape 10"/>
          <p:cNvSpPr/>
          <p:nvPr/>
        </p:nvSpPr>
        <p:spPr>
          <a:xfrm>
            <a:off x="7354494" y="3154085"/>
            <a:ext cx="6408063" cy="3423880"/>
          </a:xfrm>
          <a:prstGeom prst="roundRect">
            <a:avLst>
              <a:gd name="adj" fmla="val 4273"/>
            </a:avLst>
          </a:prstGeom>
          <a:solidFill>
            <a:srgbClr val="FFFFFF"/>
          </a:solidFill>
          <a:ln/>
        </p:spPr>
        <p:txBody>
          <a:bodyPr/>
          <a:lstStyle/>
          <a:p>
            <a:endParaRPr lang="en-IN" sz="2800"/>
          </a:p>
        </p:txBody>
      </p:sp>
      <p:sp>
        <p:nvSpPr>
          <p:cNvPr id="14" name="Shape 11"/>
          <p:cNvSpPr/>
          <p:nvPr/>
        </p:nvSpPr>
        <p:spPr>
          <a:xfrm>
            <a:off x="7354494" y="3123605"/>
            <a:ext cx="6408063" cy="121920"/>
          </a:xfrm>
          <a:prstGeom prst="roundRect">
            <a:avLst>
              <a:gd name="adj" fmla="val 167442"/>
            </a:avLst>
          </a:prstGeom>
          <a:solidFill>
            <a:srgbClr val="84C1FA"/>
          </a:solidFill>
          <a:ln/>
        </p:spPr>
        <p:txBody>
          <a:bodyPr/>
          <a:lstStyle/>
          <a:p>
            <a:endParaRPr lang="en-IN" sz="2800"/>
          </a:p>
        </p:txBody>
      </p:sp>
      <p:sp>
        <p:nvSpPr>
          <p:cNvPr id="15" name="Shape 12"/>
          <p:cNvSpPr/>
          <p:nvPr/>
        </p:nvSpPr>
        <p:spPr>
          <a:xfrm>
            <a:off x="10218238" y="2813923"/>
            <a:ext cx="680443" cy="680443"/>
          </a:xfrm>
          <a:prstGeom prst="roundRect">
            <a:avLst>
              <a:gd name="adj" fmla="val 134383"/>
            </a:avLst>
          </a:prstGeom>
          <a:solidFill>
            <a:srgbClr val="84C1FA"/>
          </a:solidFill>
          <a:ln/>
        </p:spPr>
        <p:txBody>
          <a:bodyPr/>
          <a:lstStyle/>
          <a:p>
            <a:endParaRPr lang="en-IN" sz="2800"/>
          </a:p>
        </p:txBody>
      </p:sp>
      <p:pic>
        <p:nvPicPr>
          <p:cNvPr id="16" name="Image 1" descr="preencoded.png"/>
          <p:cNvPicPr>
            <a:picLocks noChangeAspect="1"/>
          </p:cNvPicPr>
          <p:nvPr/>
        </p:nvPicPr>
        <p:blipFill>
          <a:blip r:embed="rId4"/>
          <a:stretch>
            <a:fillRect/>
          </a:stretch>
        </p:blipFill>
        <p:spPr>
          <a:xfrm>
            <a:off x="10422317" y="2984063"/>
            <a:ext cx="272177" cy="340163"/>
          </a:xfrm>
          <a:prstGeom prst="rect">
            <a:avLst/>
          </a:prstGeom>
        </p:spPr>
      </p:pic>
      <p:sp>
        <p:nvSpPr>
          <p:cNvPr id="17" name="Text 13"/>
          <p:cNvSpPr/>
          <p:nvPr/>
        </p:nvSpPr>
        <p:spPr>
          <a:xfrm>
            <a:off x="7611784" y="3721060"/>
            <a:ext cx="2835235" cy="354331"/>
          </a:xfrm>
          <a:prstGeom prst="rect">
            <a:avLst/>
          </a:prstGeom>
          <a:noFill/>
          <a:ln/>
        </p:spPr>
        <p:txBody>
          <a:bodyPr wrap="none" lIns="0" tIns="0" rIns="0" bIns="0" rtlCol="0" anchor="t"/>
          <a:lstStyle/>
          <a:p>
            <a:pPr>
              <a:lnSpc>
                <a:spcPts val="2751"/>
              </a:lnSpc>
            </a:pPr>
            <a:r>
              <a:rPr lang="en-US" sz="3200" dirty="0">
                <a:solidFill>
                  <a:srgbClr val="1E3063"/>
                </a:solidFill>
                <a:ea typeface="Instrument Sans Semi Bold" pitchFamily="34" charset="-122"/>
                <a:cs typeface="Instrument Sans Semi Bold" pitchFamily="34" charset="-120"/>
              </a:rPr>
              <a:t>Pyrimidines</a:t>
            </a:r>
            <a:endParaRPr lang="en-US" sz="3200" dirty="0"/>
          </a:p>
        </p:txBody>
      </p:sp>
      <p:sp>
        <p:nvSpPr>
          <p:cNvPr id="18" name="Text 14"/>
          <p:cNvSpPr/>
          <p:nvPr/>
        </p:nvSpPr>
        <p:spPr>
          <a:xfrm>
            <a:off x="7611784" y="4211483"/>
            <a:ext cx="5893475"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These are </a:t>
            </a:r>
            <a:r>
              <a:rPr lang="en-US" sz="2400" dirty="0">
                <a:solidFill>
                  <a:srgbClr val="1E3063"/>
                </a:solidFill>
                <a:highlight>
                  <a:srgbClr val="FFFF00"/>
                </a:highlight>
                <a:ea typeface="Instrument Sans Medium" pitchFamily="34" charset="-122"/>
                <a:cs typeface="Instrument Sans Medium" pitchFamily="34" charset="-120"/>
              </a:rPr>
              <a:t>one-ring </a:t>
            </a:r>
            <a:r>
              <a:rPr lang="en-US" sz="2400" dirty="0">
                <a:solidFill>
                  <a:srgbClr val="1E3063"/>
                </a:solidFill>
                <a:ea typeface="Instrument Sans Medium" pitchFamily="34" charset="-122"/>
                <a:cs typeface="Instrument Sans Medium" pitchFamily="34" charset="-120"/>
              </a:rPr>
              <a:t>structures.</a:t>
            </a:r>
            <a:endParaRPr lang="en-US" sz="2400" dirty="0"/>
          </a:p>
        </p:txBody>
      </p:sp>
      <p:sp>
        <p:nvSpPr>
          <p:cNvPr id="19" name="Text 15"/>
          <p:cNvSpPr/>
          <p:nvPr/>
        </p:nvSpPr>
        <p:spPr>
          <a:xfrm>
            <a:off x="7611784" y="4710474"/>
            <a:ext cx="5893475"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Cytosine (C)</a:t>
            </a:r>
            <a:endParaRPr lang="en-US" sz="2400" dirty="0"/>
          </a:p>
        </p:txBody>
      </p:sp>
      <p:sp>
        <p:nvSpPr>
          <p:cNvPr id="20" name="Text 16"/>
          <p:cNvSpPr/>
          <p:nvPr/>
        </p:nvSpPr>
        <p:spPr>
          <a:xfrm>
            <a:off x="7611784" y="5152673"/>
            <a:ext cx="5893475"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Thymine (T) - Found in DNA</a:t>
            </a:r>
            <a:endParaRPr lang="en-US" sz="2400" dirty="0"/>
          </a:p>
        </p:txBody>
      </p:sp>
      <p:sp>
        <p:nvSpPr>
          <p:cNvPr id="21" name="Text 17"/>
          <p:cNvSpPr/>
          <p:nvPr/>
        </p:nvSpPr>
        <p:spPr>
          <a:xfrm>
            <a:off x="7611784" y="5594870"/>
            <a:ext cx="5893475" cy="362903"/>
          </a:xfrm>
          <a:prstGeom prst="rect">
            <a:avLst/>
          </a:prstGeom>
          <a:noFill/>
          <a:ln/>
        </p:spPr>
        <p:txBody>
          <a:bodyPr wrap="none" lIns="0" tIns="0" rIns="0" bIns="0" rtlCol="0" anchor="t"/>
          <a:lstStyle/>
          <a:p>
            <a:pPr marL="342891" indent="-342891">
              <a:lnSpc>
                <a:spcPts val="2851"/>
              </a:lnSpc>
              <a:buSzPct val="100000"/>
              <a:buChar char="•"/>
            </a:pPr>
            <a:r>
              <a:rPr lang="en-US" sz="2400" dirty="0">
                <a:solidFill>
                  <a:srgbClr val="1E3063"/>
                </a:solidFill>
                <a:ea typeface="Instrument Sans Medium" pitchFamily="34" charset="-122"/>
                <a:cs typeface="Instrument Sans Medium" pitchFamily="34" charset="-120"/>
              </a:rPr>
              <a:t>Uracil (U) - Found in RNA (replaces Thymine)</a:t>
            </a:r>
            <a:endParaRPr lang="en-US" sz="2400" dirty="0"/>
          </a:p>
        </p:txBody>
      </p:sp>
      <p:sp>
        <p:nvSpPr>
          <p:cNvPr id="22" name="Text 18"/>
          <p:cNvSpPr/>
          <p:nvPr/>
        </p:nvSpPr>
        <p:spPr>
          <a:xfrm>
            <a:off x="719732" y="6833121"/>
            <a:ext cx="13042821" cy="362903"/>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Both types of nitrogenous bases are synthesized from amino acids and are crucial for forming the genetic code.</a:t>
            </a:r>
            <a:endParaRPr lang="en-US" sz="2400" dirty="0"/>
          </a:p>
        </p:txBody>
      </p:sp>
      <p:sp>
        <p:nvSpPr>
          <p:cNvPr id="23" name="Rectangle 22">
            <a:extLst>
              <a:ext uri="{FF2B5EF4-FFF2-40B4-BE49-F238E27FC236}">
                <a16:creationId xmlns:a16="http://schemas.microsoft.com/office/drawing/2014/main" id="{040A9563-7F5C-778C-67F5-A5D723363B07}"/>
              </a:ext>
            </a:extLst>
          </p:cNvPr>
          <p:cNvSpPr/>
          <p:nvPr/>
        </p:nvSpPr>
        <p:spPr>
          <a:xfrm>
            <a:off x="12705240"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00"/>
          </a:p>
        </p:txBody>
      </p:sp>
      <p:pic>
        <p:nvPicPr>
          <p:cNvPr id="24" name="Picture 23">
            <a:extLst>
              <a:ext uri="{FF2B5EF4-FFF2-40B4-BE49-F238E27FC236}">
                <a16:creationId xmlns:a16="http://schemas.microsoft.com/office/drawing/2014/main" id="{C44D8FC0-76D3-A3BD-478B-A3F12F814124}"/>
              </a:ext>
            </a:extLst>
          </p:cNvPr>
          <p:cNvPicPr>
            <a:picLocks noChangeAspect="1"/>
          </p:cNvPicPr>
          <p:nvPr/>
        </p:nvPicPr>
        <p:blipFill>
          <a:blip r:embed="rId5"/>
          <a:stretch>
            <a:fillRect/>
          </a:stretch>
        </p:blipFill>
        <p:spPr>
          <a:xfrm>
            <a:off x="3449323" y="1336254"/>
            <a:ext cx="8082091" cy="56359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7466" y="508755"/>
            <a:ext cx="5791676" cy="578168"/>
          </a:xfrm>
          <a:prstGeom prst="rect">
            <a:avLst/>
          </a:prstGeom>
          <a:noFill/>
          <a:ln/>
        </p:spPr>
        <p:txBody>
          <a:bodyPr wrap="none" lIns="0" tIns="0" rIns="0" bIns="0" rtlCol="0" anchor="t"/>
          <a:lstStyle/>
          <a:p>
            <a:pPr>
              <a:lnSpc>
                <a:spcPts val="4551"/>
              </a:lnSpc>
            </a:pPr>
            <a:r>
              <a:rPr lang="en-US" sz="4800" dirty="0">
                <a:solidFill>
                  <a:srgbClr val="091C53"/>
                </a:solidFill>
                <a:ea typeface="Instrument Sans Semi Bold" pitchFamily="34" charset="-122"/>
                <a:cs typeface="Instrument Sans Semi Bold" pitchFamily="34" charset="-120"/>
              </a:rPr>
              <a:t>DNA: The Master Blueprint</a:t>
            </a:r>
            <a:endParaRPr lang="en-US" sz="4800" dirty="0"/>
          </a:p>
        </p:txBody>
      </p:sp>
      <p:sp>
        <p:nvSpPr>
          <p:cNvPr id="3" name="Text 1"/>
          <p:cNvSpPr/>
          <p:nvPr/>
        </p:nvSpPr>
        <p:spPr>
          <a:xfrm>
            <a:off x="647466" y="1456849"/>
            <a:ext cx="13335476" cy="591979"/>
          </a:xfrm>
          <a:prstGeom prst="rect">
            <a:avLst/>
          </a:prstGeom>
          <a:noFill/>
          <a:ln/>
        </p:spPr>
        <p:txBody>
          <a:bodyPr wrap="square" lIns="0" tIns="0" rIns="0" bIns="0" rtlCol="0" anchor="t"/>
          <a:lstStyle/>
          <a:p>
            <a:pPr>
              <a:lnSpc>
                <a:spcPts val="2300"/>
              </a:lnSpc>
            </a:pPr>
            <a:r>
              <a:rPr lang="en-US" sz="2000" dirty="0">
                <a:solidFill>
                  <a:srgbClr val="1E3063"/>
                </a:solidFill>
                <a:ea typeface="Instrument Sans Medium" pitchFamily="34" charset="-122"/>
                <a:cs typeface="Instrument Sans Medium" pitchFamily="34" charset="-120"/>
              </a:rPr>
              <a:t>Deoxyribonucleic acid (DNA) is the genetic material found in all living organisms, encoding the instructions necessary for building and maintaining an organism.</a:t>
            </a:r>
            <a:endParaRPr lang="en-US" sz="2000" dirty="0"/>
          </a:p>
        </p:txBody>
      </p:sp>
      <p:sp>
        <p:nvSpPr>
          <p:cNvPr id="4" name="Text 2"/>
          <p:cNvSpPr/>
          <p:nvPr/>
        </p:nvSpPr>
        <p:spPr>
          <a:xfrm>
            <a:off x="647466" y="2441854"/>
            <a:ext cx="2493407" cy="288965"/>
          </a:xfrm>
          <a:prstGeom prst="rect">
            <a:avLst/>
          </a:prstGeom>
          <a:noFill/>
          <a:ln/>
        </p:spPr>
        <p:txBody>
          <a:bodyPr wrap="none" lIns="0" tIns="0" rIns="0" bIns="0" rtlCol="0" anchor="t"/>
          <a:lstStyle/>
          <a:p>
            <a:pPr>
              <a:lnSpc>
                <a:spcPts val="2251"/>
              </a:lnSpc>
            </a:pPr>
            <a:r>
              <a:rPr lang="en-US" sz="2800" dirty="0">
                <a:solidFill>
                  <a:srgbClr val="091C53"/>
                </a:solidFill>
                <a:ea typeface="Instrument Sans Semi Bold" pitchFamily="34" charset="-122"/>
                <a:cs typeface="Instrument Sans Semi Bold" pitchFamily="34" charset="-120"/>
              </a:rPr>
              <a:t>Structure and Location</a:t>
            </a:r>
            <a:endParaRPr lang="en-US" sz="2800" dirty="0"/>
          </a:p>
        </p:txBody>
      </p:sp>
      <p:sp>
        <p:nvSpPr>
          <p:cNvPr id="5" name="Text 3"/>
          <p:cNvSpPr/>
          <p:nvPr/>
        </p:nvSpPr>
        <p:spPr>
          <a:xfrm>
            <a:off x="997869" y="2915723"/>
            <a:ext cx="7131369" cy="4444081"/>
          </a:xfrm>
          <a:prstGeom prst="rect">
            <a:avLst/>
          </a:prstGeom>
          <a:noFill/>
          <a:ln/>
        </p:spPr>
        <p:txBody>
          <a:bodyPr wrap="square" lIns="0" tIns="0" rIns="0" bIns="0" rtlCol="0" anchor="t"/>
          <a:lstStyle/>
          <a:p>
            <a:pPr marL="342891" indent="-342891" algn="just">
              <a:lnSpc>
                <a:spcPct val="150000"/>
              </a:lnSpc>
              <a:buSzPct val="100000"/>
              <a:buChar char="•"/>
            </a:pPr>
            <a:r>
              <a:rPr lang="en-US" sz="2400" dirty="0">
                <a:solidFill>
                  <a:srgbClr val="1E3063"/>
                </a:solidFill>
                <a:ea typeface="Instrument Sans Medium" pitchFamily="34" charset="-122"/>
                <a:cs typeface="Instrument Sans Medium" pitchFamily="34" charset="-120"/>
              </a:rPr>
              <a:t>A </a:t>
            </a:r>
            <a:r>
              <a:rPr lang="en-US" sz="2400" dirty="0">
                <a:solidFill>
                  <a:srgbClr val="1E3063"/>
                </a:solidFill>
                <a:highlight>
                  <a:srgbClr val="FFFF00"/>
                </a:highlight>
                <a:ea typeface="Instrument Sans Medium" pitchFamily="34" charset="-122"/>
                <a:cs typeface="Instrument Sans Medium" pitchFamily="34" charset="-120"/>
              </a:rPr>
              <a:t>double helix</a:t>
            </a:r>
            <a:r>
              <a:rPr lang="en-US" sz="2400" dirty="0">
                <a:solidFill>
                  <a:srgbClr val="1E3063"/>
                </a:solidFill>
                <a:ea typeface="Instrument Sans Medium" pitchFamily="34" charset="-122"/>
                <a:cs typeface="Instrument Sans Medium" pitchFamily="34" charset="-120"/>
              </a:rPr>
              <a:t>, composed of </a:t>
            </a:r>
            <a:r>
              <a:rPr lang="en-US" sz="2400" dirty="0">
                <a:solidFill>
                  <a:srgbClr val="1E3063"/>
                </a:solidFill>
                <a:highlight>
                  <a:srgbClr val="FFFF00"/>
                </a:highlight>
                <a:ea typeface="Instrument Sans Medium" pitchFamily="34" charset="-122"/>
                <a:cs typeface="Instrument Sans Medium" pitchFamily="34" charset="-120"/>
              </a:rPr>
              <a:t>two antiparallel polynucleotide chains.</a:t>
            </a:r>
          </a:p>
          <a:p>
            <a:pPr marL="342891" indent="-342891" algn="just">
              <a:lnSpc>
                <a:spcPct val="150000"/>
              </a:lnSpc>
              <a:buSzPct val="100000"/>
              <a:buFontTx/>
              <a:buChar char="•"/>
            </a:pPr>
            <a:r>
              <a:rPr lang="en-US" sz="2400" dirty="0">
                <a:solidFill>
                  <a:srgbClr val="1E3063"/>
                </a:solidFill>
                <a:ea typeface="Instrument Sans Medium" pitchFamily="34" charset="-122"/>
                <a:cs typeface="Instrument Sans Medium" pitchFamily="34" charset="-120"/>
              </a:rPr>
              <a:t>Eukaryotic cells: primarily in the nucleus, also in mitochondria and chloroplasts.</a:t>
            </a:r>
          </a:p>
          <a:p>
            <a:pPr marL="342891" indent="-342891" algn="just">
              <a:lnSpc>
                <a:spcPct val="150000"/>
              </a:lnSpc>
              <a:buSzPct val="100000"/>
              <a:buFontTx/>
              <a:buChar char="•"/>
            </a:pPr>
            <a:r>
              <a:rPr lang="en-US" sz="2400" dirty="0">
                <a:solidFill>
                  <a:srgbClr val="1E3063"/>
                </a:solidFill>
                <a:ea typeface="Instrument Sans Medium" pitchFamily="34" charset="-122"/>
                <a:cs typeface="Instrument Sans Medium" pitchFamily="34" charset="-120"/>
              </a:rPr>
              <a:t>Prokaryotic cells: located in the cytoplasm, not enclosed within a nucleus.</a:t>
            </a:r>
            <a:endParaRPr lang="en-US" sz="2400" dirty="0"/>
          </a:p>
          <a:p>
            <a:pPr marL="342891" indent="-342891" algn="just">
              <a:lnSpc>
                <a:spcPct val="150000"/>
              </a:lnSpc>
              <a:buSzPct val="100000"/>
              <a:buFontTx/>
              <a:buChar char="•"/>
            </a:pPr>
            <a:endParaRPr lang="en-US" sz="2400" dirty="0"/>
          </a:p>
          <a:p>
            <a:pPr marL="342891" indent="-342891" algn="just">
              <a:lnSpc>
                <a:spcPct val="150000"/>
              </a:lnSpc>
              <a:buSzPct val="100000"/>
              <a:buChar char="•"/>
            </a:pPr>
            <a:endParaRPr lang="en-US" sz="2400" dirty="0"/>
          </a:p>
        </p:txBody>
      </p:sp>
      <p:sp>
        <p:nvSpPr>
          <p:cNvPr id="6" name="Text 4"/>
          <p:cNvSpPr/>
          <p:nvPr/>
        </p:nvSpPr>
        <p:spPr>
          <a:xfrm>
            <a:off x="647463" y="3572352"/>
            <a:ext cx="7131368" cy="295989"/>
          </a:xfrm>
          <a:prstGeom prst="rect">
            <a:avLst/>
          </a:prstGeom>
          <a:noFill/>
          <a:ln/>
        </p:spPr>
        <p:txBody>
          <a:bodyPr wrap="none" lIns="0" tIns="0" rIns="0" bIns="0" rtlCol="0" anchor="t"/>
          <a:lstStyle/>
          <a:p>
            <a:pPr marL="342891" indent="-342891">
              <a:lnSpc>
                <a:spcPts val="2300"/>
              </a:lnSpc>
              <a:buSzPct val="100000"/>
              <a:buChar char="•"/>
            </a:pPr>
            <a:endParaRPr lang="en-US" sz="2000" dirty="0"/>
          </a:p>
        </p:txBody>
      </p:sp>
      <p:sp>
        <p:nvSpPr>
          <p:cNvPr id="10" name="Text 8"/>
          <p:cNvSpPr/>
          <p:nvPr/>
        </p:nvSpPr>
        <p:spPr>
          <a:xfrm>
            <a:off x="647462" y="5544383"/>
            <a:ext cx="7347961" cy="1815421"/>
          </a:xfrm>
          <a:prstGeom prst="rect">
            <a:avLst/>
          </a:prstGeom>
          <a:noFill/>
          <a:ln/>
        </p:spPr>
        <p:txBody>
          <a:bodyPr wrap="none" lIns="0" tIns="0" rIns="0" bIns="0" rtlCol="0" anchor="t"/>
          <a:lstStyle/>
          <a:p>
            <a:pPr marL="342891" indent="-342891" algn="just">
              <a:lnSpc>
                <a:spcPts val="2300"/>
              </a:lnSpc>
              <a:buSzPct val="100000"/>
              <a:buChar char="•"/>
            </a:pPr>
            <a:endParaRPr lang="en-US" sz="2000" dirty="0"/>
          </a:p>
        </p:txBody>
      </p:sp>
      <p:pic>
        <p:nvPicPr>
          <p:cNvPr id="11" name="Image 0" descr="preencoded.png"/>
          <p:cNvPicPr>
            <a:picLocks noChangeAspect="1"/>
          </p:cNvPicPr>
          <p:nvPr/>
        </p:nvPicPr>
        <p:blipFill>
          <a:blip r:embed="rId3"/>
          <a:stretch>
            <a:fillRect/>
          </a:stretch>
        </p:blipFill>
        <p:spPr>
          <a:xfrm>
            <a:off x="8728350" y="2418757"/>
            <a:ext cx="5752743" cy="57527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0330" y="573763"/>
            <a:ext cx="4348877" cy="521613"/>
          </a:xfrm>
          <a:prstGeom prst="rect">
            <a:avLst/>
          </a:prstGeom>
          <a:noFill/>
          <a:ln/>
        </p:spPr>
        <p:txBody>
          <a:bodyPr wrap="none" lIns="0" tIns="0" rIns="0" bIns="0" rtlCol="0" anchor="t"/>
          <a:lstStyle/>
          <a:p>
            <a:pPr>
              <a:lnSpc>
                <a:spcPts val="4100"/>
              </a:lnSpc>
            </a:pPr>
            <a:r>
              <a:rPr lang="en-US" sz="4000" dirty="0">
                <a:solidFill>
                  <a:srgbClr val="091C53"/>
                </a:solidFill>
                <a:ea typeface="Instrument Sans Semi Bold" pitchFamily="34" charset="-122"/>
                <a:cs typeface="Instrument Sans Semi Bold" pitchFamily="34" charset="-120"/>
              </a:rPr>
              <a:t>The DNA Double Helix</a:t>
            </a:r>
            <a:endParaRPr lang="en-US" sz="4000" dirty="0"/>
          </a:p>
        </p:txBody>
      </p:sp>
      <p:sp>
        <p:nvSpPr>
          <p:cNvPr id="3" name="Text 1"/>
          <p:cNvSpPr/>
          <p:nvPr/>
        </p:nvSpPr>
        <p:spPr>
          <a:xfrm>
            <a:off x="730330" y="1512693"/>
            <a:ext cx="13169741" cy="667703"/>
          </a:xfrm>
          <a:prstGeom prst="rect">
            <a:avLst/>
          </a:prstGeom>
          <a:noFill/>
          <a:ln/>
        </p:spPr>
        <p:txBody>
          <a:bodyPr wrap="square" lIns="0" tIns="0" rIns="0" bIns="0" rtlCol="0" anchor="t"/>
          <a:lstStyle/>
          <a:p>
            <a:pPr>
              <a:lnSpc>
                <a:spcPts val="2600"/>
              </a:lnSpc>
            </a:pPr>
            <a:r>
              <a:rPr lang="en-US" sz="2000" dirty="0">
                <a:solidFill>
                  <a:srgbClr val="1E3063"/>
                </a:solidFill>
                <a:ea typeface="Instrument Sans Medium" pitchFamily="34" charset="-122"/>
                <a:cs typeface="Instrument Sans Medium" pitchFamily="34" charset="-120"/>
              </a:rPr>
              <a:t>A DNA double helix consists of two right-handed spiral chains of polynucleotides. Hydrophilic and hydrophobic interactions with cellular water cause DNA to twist. This double-helical structure is crucial for DNA replication and protein synthesis.</a:t>
            </a:r>
            <a:endParaRPr lang="en-US" sz="2000" dirty="0"/>
          </a:p>
        </p:txBody>
      </p:sp>
      <p:sp>
        <p:nvSpPr>
          <p:cNvPr id="4" name="Text 2"/>
          <p:cNvSpPr/>
          <p:nvPr/>
        </p:nvSpPr>
        <p:spPr>
          <a:xfrm>
            <a:off x="730333" y="2623665"/>
            <a:ext cx="2608303" cy="325993"/>
          </a:xfrm>
          <a:prstGeom prst="rect">
            <a:avLst/>
          </a:prstGeom>
          <a:noFill/>
          <a:ln/>
        </p:spPr>
        <p:txBody>
          <a:bodyPr wrap="none" lIns="0" tIns="0" rIns="0" bIns="0" rtlCol="0" anchor="t"/>
          <a:lstStyle/>
          <a:p>
            <a:pPr>
              <a:lnSpc>
                <a:spcPts val="2551"/>
              </a:lnSpc>
            </a:pPr>
            <a:r>
              <a:rPr lang="en-US" sz="2800" dirty="0">
                <a:solidFill>
                  <a:srgbClr val="091C53"/>
                </a:solidFill>
                <a:ea typeface="Instrument Sans Semi Bold" pitchFamily="34" charset="-122"/>
                <a:cs typeface="Instrument Sans Semi Bold" pitchFamily="34" charset="-120"/>
              </a:rPr>
              <a:t>Antiparallel Strands</a:t>
            </a:r>
            <a:endParaRPr lang="en-US" sz="2800" dirty="0"/>
          </a:p>
        </p:txBody>
      </p:sp>
      <p:sp>
        <p:nvSpPr>
          <p:cNvPr id="5" name="Text 3"/>
          <p:cNvSpPr/>
          <p:nvPr/>
        </p:nvSpPr>
        <p:spPr>
          <a:xfrm>
            <a:off x="730333" y="3158252"/>
            <a:ext cx="4050031" cy="1001555"/>
          </a:xfrm>
          <a:prstGeom prst="rect">
            <a:avLst/>
          </a:prstGeom>
          <a:noFill/>
          <a:ln/>
        </p:spPr>
        <p:txBody>
          <a:bodyPr wrap="square" lIns="0" tIns="0" rIns="0" bIns="0" rtlCol="0" anchor="t"/>
          <a:lstStyle/>
          <a:p>
            <a:pPr>
              <a:lnSpc>
                <a:spcPts val="2600"/>
              </a:lnSpc>
            </a:pPr>
            <a:r>
              <a:rPr lang="en-US" sz="2000" dirty="0">
                <a:solidFill>
                  <a:srgbClr val="1E3063"/>
                </a:solidFill>
                <a:ea typeface="Instrument Sans Medium" pitchFamily="34" charset="-122"/>
                <a:cs typeface="Instrument Sans Medium" pitchFamily="34" charset="-120"/>
              </a:rPr>
              <a:t>If one strand runs 3' to 5', the other runs 5' to 3', ensuring proper alignment for replication and transcription.</a:t>
            </a:r>
            <a:endParaRPr lang="en-US" sz="2000" dirty="0"/>
          </a:p>
        </p:txBody>
      </p:sp>
      <p:sp>
        <p:nvSpPr>
          <p:cNvPr id="6" name="Text 4"/>
          <p:cNvSpPr/>
          <p:nvPr/>
        </p:nvSpPr>
        <p:spPr>
          <a:xfrm>
            <a:off x="5297095" y="2623665"/>
            <a:ext cx="3251359" cy="325993"/>
          </a:xfrm>
          <a:prstGeom prst="rect">
            <a:avLst/>
          </a:prstGeom>
          <a:noFill/>
          <a:ln/>
        </p:spPr>
        <p:txBody>
          <a:bodyPr wrap="none" lIns="0" tIns="0" rIns="0" bIns="0" rtlCol="0" anchor="t"/>
          <a:lstStyle/>
          <a:p>
            <a:pPr>
              <a:lnSpc>
                <a:spcPts val="2551"/>
              </a:lnSpc>
            </a:pPr>
            <a:r>
              <a:rPr lang="en-US" sz="2800" dirty="0">
                <a:solidFill>
                  <a:srgbClr val="091C53"/>
                </a:solidFill>
                <a:ea typeface="Instrument Sans Semi Bold" pitchFamily="34" charset="-122"/>
                <a:cs typeface="Instrument Sans Semi Bold" pitchFamily="34" charset="-120"/>
              </a:rPr>
              <a:t>Base Complementary Rule</a:t>
            </a:r>
            <a:endParaRPr lang="en-US" sz="2800" dirty="0"/>
          </a:p>
        </p:txBody>
      </p:sp>
      <p:sp>
        <p:nvSpPr>
          <p:cNvPr id="7" name="Text 5"/>
          <p:cNvSpPr/>
          <p:nvPr/>
        </p:nvSpPr>
        <p:spPr>
          <a:xfrm>
            <a:off x="5297094" y="3158252"/>
            <a:ext cx="4050031" cy="1335405"/>
          </a:xfrm>
          <a:prstGeom prst="rect">
            <a:avLst/>
          </a:prstGeom>
          <a:noFill/>
          <a:ln/>
        </p:spPr>
        <p:txBody>
          <a:bodyPr wrap="square" lIns="0" tIns="0" rIns="0" bIns="0" rtlCol="0" anchor="t"/>
          <a:lstStyle/>
          <a:p>
            <a:pPr>
              <a:lnSpc>
                <a:spcPts val="2600"/>
              </a:lnSpc>
            </a:pPr>
            <a:r>
              <a:rPr lang="en-US" sz="2000" dirty="0">
                <a:solidFill>
                  <a:srgbClr val="1E3063"/>
                </a:solidFill>
                <a:ea typeface="Instrument Sans Medium" pitchFamily="34" charset="-122"/>
                <a:cs typeface="Instrument Sans Medium" pitchFamily="34" charset="-120"/>
              </a:rPr>
              <a:t>Adenine (A) always pairs with Thymine (T), and Guanine (G) always pairs with Cytosine (C). This ensures accurate genetic copying.</a:t>
            </a:r>
            <a:endParaRPr lang="en-US" sz="2000" dirty="0"/>
          </a:p>
        </p:txBody>
      </p:sp>
      <p:sp>
        <p:nvSpPr>
          <p:cNvPr id="10" name="Text 8"/>
          <p:cNvSpPr/>
          <p:nvPr/>
        </p:nvSpPr>
        <p:spPr>
          <a:xfrm>
            <a:off x="9863855" y="4347568"/>
            <a:ext cx="4050031" cy="333851"/>
          </a:xfrm>
          <a:prstGeom prst="rect">
            <a:avLst/>
          </a:prstGeom>
          <a:noFill/>
          <a:ln/>
        </p:spPr>
        <p:txBody>
          <a:bodyPr wrap="none" lIns="0" tIns="0" rIns="0" bIns="0" rtlCol="0" anchor="t"/>
          <a:lstStyle/>
          <a:p>
            <a:pPr>
              <a:lnSpc>
                <a:spcPts val="2600"/>
              </a:lnSpc>
            </a:pPr>
            <a:endParaRPr lang="en-US" sz="2000" dirty="0"/>
          </a:p>
        </p:txBody>
      </p:sp>
      <p:pic>
        <p:nvPicPr>
          <p:cNvPr id="11" name="Image 0" descr="preencoded.png"/>
          <p:cNvPicPr>
            <a:picLocks noChangeAspect="1"/>
          </p:cNvPicPr>
          <p:nvPr/>
        </p:nvPicPr>
        <p:blipFill>
          <a:blip r:embed="rId3"/>
          <a:stretch>
            <a:fillRect/>
          </a:stretch>
        </p:blipFill>
        <p:spPr>
          <a:xfrm>
            <a:off x="9149505" y="4038498"/>
            <a:ext cx="4901033" cy="3353323"/>
          </a:xfrm>
          <a:prstGeom prst="rect">
            <a:avLst/>
          </a:prstGeom>
          <a:ln>
            <a:noFill/>
          </a:ln>
          <a:effectLst>
            <a:softEdge rad="112500"/>
          </a:effectLst>
        </p:spPr>
      </p:pic>
      <p:sp>
        <p:nvSpPr>
          <p:cNvPr id="12" name="Rectangle 11">
            <a:extLst>
              <a:ext uri="{FF2B5EF4-FFF2-40B4-BE49-F238E27FC236}">
                <a16:creationId xmlns:a16="http://schemas.microsoft.com/office/drawing/2014/main" id="{B72AC4DB-D70F-AF3B-7A33-554C254C3894}"/>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400"/>
          </a:p>
        </p:txBody>
      </p:sp>
      <p:sp>
        <p:nvSpPr>
          <p:cNvPr id="13" name="Text 6">
            <a:extLst>
              <a:ext uri="{FF2B5EF4-FFF2-40B4-BE49-F238E27FC236}">
                <a16:creationId xmlns:a16="http://schemas.microsoft.com/office/drawing/2014/main" id="{A759C4C4-BD76-9D74-D229-9D4EF01F62A0}"/>
              </a:ext>
            </a:extLst>
          </p:cNvPr>
          <p:cNvSpPr/>
          <p:nvPr/>
        </p:nvSpPr>
        <p:spPr>
          <a:xfrm>
            <a:off x="887124" y="5389167"/>
            <a:ext cx="2608303" cy="325993"/>
          </a:xfrm>
          <a:prstGeom prst="rect">
            <a:avLst/>
          </a:prstGeom>
          <a:noFill/>
          <a:ln/>
        </p:spPr>
        <p:txBody>
          <a:bodyPr wrap="none" lIns="0" tIns="0" rIns="0" bIns="0" rtlCol="0" anchor="t"/>
          <a:lstStyle/>
          <a:p>
            <a:pPr>
              <a:lnSpc>
                <a:spcPts val="2551"/>
              </a:lnSpc>
            </a:pPr>
            <a:r>
              <a:rPr lang="en-US" sz="2800" dirty="0">
                <a:solidFill>
                  <a:srgbClr val="091C53"/>
                </a:solidFill>
                <a:ea typeface="Instrument Sans Semi Bold" pitchFamily="34" charset="-122"/>
                <a:cs typeface="Instrument Sans Semi Bold" pitchFamily="34" charset="-120"/>
              </a:rPr>
              <a:t>Hydrogen Bonding</a:t>
            </a:r>
            <a:endParaRPr lang="en-US" sz="2800" dirty="0"/>
          </a:p>
        </p:txBody>
      </p:sp>
      <p:sp>
        <p:nvSpPr>
          <p:cNvPr id="14" name="Text 7">
            <a:extLst>
              <a:ext uri="{FF2B5EF4-FFF2-40B4-BE49-F238E27FC236}">
                <a16:creationId xmlns:a16="http://schemas.microsoft.com/office/drawing/2014/main" id="{7D03E5BD-7D21-42BC-DA2C-010352503937}"/>
              </a:ext>
            </a:extLst>
          </p:cNvPr>
          <p:cNvSpPr/>
          <p:nvPr/>
        </p:nvSpPr>
        <p:spPr>
          <a:xfrm>
            <a:off x="887124" y="5923754"/>
            <a:ext cx="4050031" cy="1001555"/>
          </a:xfrm>
          <a:prstGeom prst="rect">
            <a:avLst/>
          </a:prstGeom>
          <a:noFill/>
          <a:ln/>
        </p:spPr>
        <p:txBody>
          <a:bodyPr wrap="square" lIns="0" tIns="0" rIns="0" bIns="0" rtlCol="0" anchor="t"/>
          <a:lstStyle/>
          <a:p>
            <a:pPr>
              <a:lnSpc>
                <a:spcPts val="2600"/>
              </a:lnSpc>
            </a:pPr>
            <a:r>
              <a:rPr lang="en-US" sz="2000" dirty="0">
                <a:solidFill>
                  <a:srgbClr val="1E3063"/>
                </a:solidFill>
                <a:ea typeface="Instrument Sans Medium" pitchFamily="34" charset="-122"/>
                <a:cs typeface="Instrument Sans Medium" pitchFamily="34" charset="-120"/>
              </a:rPr>
              <a:t>A-T pairs form two hydrogen bonds, while G-C pairs form three, providing stability to the DNA molecule.</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63422" y="1226552"/>
            <a:ext cx="11777783" cy="708779"/>
          </a:xfrm>
          <a:prstGeom prst="rect">
            <a:avLst/>
          </a:prstGeom>
          <a:noFill/>
          <a:ln/>
        </p:spPr>
        <p:txBody>
          <a:bodyPr wrap="none" lIns="0" tIns="0" rIns="0" bIns="0" rtlCol="0" anchor="t"/>
          <a:lstStyle/>
          <a:p>
            <a:pPr>
              <a:lnSpc>
                <a:spcPts val="5551"/>
              </a:lnSpc>
            </a:pPr>
            <a:r>
              <a:rPr lang="en-US" sz="4400" dirty="0">
                <a:solidFill>
                  <a:srgbClr val="091C53"/>
                </a:solidFill>
                <a:ea typeface="Instrument Sans Semi Bold" pitchFamily="34" charset="-122"/>
                <a:cs typeface="Instrument Sans Semi Bold" pitchFamily="34" charset="-120"/>
              </a:rPr>
              <a:t>DNA Packaging: From Helix to Chromosome</a:t>
            </a:r>
            <a:endParaRPr lang="en-US" sz="4400" dirty="0"/>
          </a:p>
        </p:txBody>
      </p:sp>
      <p:sp>
        <p:nvSpPr>
          <p:cNvPr id="3" name="Text 1"/>
          <p:cNvSpPr/>
          <p:nvPr/>
        </p:nvSpPr>
        <p:spPr>
          <a:xfrm>
            <a:off x="418524" y="2504673"/>
            <a:ext cx="6938552" cy="5301506"/>
          </a:xfrm>
          <a:prstGeom prst="rect">
            <a:avLst/>
          </a:prstGeom>
          <a:noFill/>
          <a:ln/>
        </p:spPr>
        <p:txBody>
          <a:bodyPr wrap="square" lIns="0" tIns="0" rIns="0" bIns="0" rtlCol="0" anchor="t"/>
          <a:lstStyle/>
          <a:p>
            <a:pPr marL="342900" indent="-342900" algn="just">
              <a:lnSpc>
                <a:spcPts val="2851"/>
              </a:lnSpc>
              <a:buFont typeface="Arial" panose="020B0604020202020204" pitchFamily="34" charset="0"/>
              <a:buChar char="•"/>
            </a:pPr>
            <a:r>
              <a:rPr lang="en-US" sz="2400" dirty="0">
                <a:solidFill>
                  <a:srgbClr val="1E3063"/>
                </a:solidFill>
                <a:ea typeface="Instrument Sans Medium" pitchFamily="34" charset="-122"/>
                <a:cs typeface="Instrument Sans Medium" pitchFamily="34" charset="-120"/>
              </a:rPr>
              <a:t>Given its immense length, DNA must be highly compacted to fit within the confines of a cell, a process facilitated by specialized proteins.</a:t>
            </a:r>
          </a:p>
          <a:p>
            <a:pPr marL="342900" indent="-342900" algn="just">
              <a:lnSpc>
                <a:spcPts val="2851"/>
              </a:lnSpc>
              <a:buFont typeface="Arial" panose="020B0604020202020204" pitchFamily="34" charset="0"/>
              <a:buChar char="•"/>
            </a:pPr>
            <a:r>
              <a:rPr lang="en-US" sz="2400" dirty="0">
                <a:solidFill>
                  <a:srgbClr val="1E3063"/>
                </a:solidFill>
                <a:ea typeface="Instrument Sans Medium" pitchFamily="34" charset="-122"/>
                <a:cs typeface="Instrument Sans Medium" pitchFamily="34" charset="-120"/>
              </a:rPr>
              <a:t>Histones aid in the packaging of chromosomal DNA into tiny nuclei. </a:t>
            </a:r>
          </a:p>
          <a:p>
            <a:pPr marL="342900" indent="-342900" algn="just">
              <a:lnSpc>
                <a:spcPts val="2851"/>
              </a:lnSpc>
              <a:buFont typeface="Arial" panose="020B0604020202020204" pitchFamily="34" charset="0"/>
              <a:buChar char="•"/>
            </a:pPr>
            <a:r>
              <a:rPr lang="en-US" sz="2400" dirty="0">
                <a:solidFill>
                  <a:srgbClr val="1E3063"/>
                </a:solidFill>
                <a:ea typeface="Instrument Sans Medium" pitchFamily="34" charset="-122"/>
                <a:cs typeface="Instrument Sans Medium" pitchFamily="34" charset="-120"/>
              </a:rPr>
              <a:t>These proteins have positive charges that firmly cling to DNA with negative charges to form structures known as nucleosomes. </a:t>
            </a:r>
          </a:p>
          <a:p>
            <a:pPr marL="342900" indent="-342900" algn="just">
              <a:lnSpc>
                <a:spcPts val="2851"/>
              </a:lnSpc>
              <a:buFont typeface="Arial" panose="020B0604020202020204" pitchFamily="34" charset="0"/>
              <a:buChar char="•"/>
            </a:pPr>
            <a:r>
              <a:rPr lang="en-US" sz="2400" dirty="0">
                <a:solidFill>
                  <a:srgbClr val="1E3063"/>
                </a:solidFill>
                <a:ea typeface="Instrument Sans Medium" pitchFamily="34" charset="-122"/>
                <a:cs typeface="Instrument Sans Medium" pitchFamily="34" charset="-120"/>
              </a:rPr>
              <a:t>Eight histone proteins and 1.65 times of DNA make up each nucleosome. </a:t>
            </a:r>
          </a:p>
          <a:p>
            <a:pPr marL="342900" indent="-342900" algn="just">
              <a:lnSpc>
                <a:spcPts val="2851"/>
              </a:lnSpc>
              <a:buFont typeface="Arial" panose="020B0604020202020204" pitchFamily="34" charset="0"/>
              <a:buChar char="•"/>
            </a:pPr>
            <a:endParaRPr lang="en-US" sz="2400" dirty="0">
              <a:solidFill>
                <a:srgbClr val="1E3063"/>
              </a:solidFill>
              <a:ea typeface="Instrument Sans Medium" pitchFamily="34" charset="-122"/>
              <a:cs typeface="Instrument Sans Medium" pitchFamily="34" charset="-120"/>
            </a:endParaRPr>
          </a:p>
          <a:p>
            <a:pPr algn="just">
              <a:lnSpc>
                <a:spcPts val="2851"/>
              </a:lnSpc>
            </a:pPr>
            <a:r>
              <a:rPr lang="en-US" sz="2400" dirty="0">
                <a:solidFill>
                  <a:srgbClr val="1E3063"/>
                </a:solidFill>
                <a:ea typeface="Instrument Sans Medium" pitchFamily="34" charset="-122"/>
                <a:cs typeface="Instrument Sans Medium" pitchFamily="34" charset="-120"/>
                <a:hlinkClick r:id="rId3"/>
              </a:rPr>
              <a:t>https://www.youtube.com/watch?v=gbSIBhFwQ4s</a:t>
            </a:r>
            <a:r>
              <a:rPr lang="en-US" sz="2400" dirty="0">
                <a:solidFill>
                  <a:srgbClr val="1E3063"/>
                </a:solidFill>
                <a:ea typeface="Instrument Sans Medium" pitchFamily="34" charset="-122"/>
                <a:cs typeface="Instrument Sans Medium" pitchFamily="34" charset="-120"/>
              </a:rPr>
              <a:t> </a:t>
            </a:r>
          </a:p>
          <a:p>
            <a:pPr marL="342900" indent="-342900" algn="just">
              <a:lnSpc>
                <a:spcPts val="2851"/>
              </a:lnSpc>
              <a:buFont typeface="Arial" panose="020B0604020202020204" pitchFamily="34" charset="0"/>
              <a:buChar char="•"/>
            </a:pPr>
            <a:endParaRPr lang="en-US" sz="2400" dirty="0"/>
          </a:p>
        </p:txBody>
      </p:sp>
      <p:sp>
        <p:nvSpPr>
          <p:cNvPr id="4" name="Text 2"/>
          <p:cNvSpPr/>
          <p:nvPr/>
        </p:nvSpPr>
        <p:spPr>
          <a:xfrm>
            <a:off x="793788" y="3484402"/>
            <a:ext cx="13439047" cy="2399563"/>
          </a:xfrm>
          <a:prstGeom prst="rect">
            <a:avLst/>
          </a:prstGeom>
          <a:noFill/>
          <a:ln/>
        </p:spPr>
        <p:txBody>
          <a:bodyPr wrap="square" lIns="0" tIns="0" rIns="0" bIns="0" rtlCol="0" anchor="t"/>
          <a:lstStyle/>
          <a:p>
            <a:pPr>
              <a:lnSpc>
                <a:spcPts val="2851"/>
              </a:lnSpc>
            </a:pPr>
            <a:endParaRPr lang="en-US" sz="2400" dirty="0"/>
          </a:p>
        </p:txBody>
      </p:sp>
      <p:sp>
        <p:nvSpPr>
          <p:cNvPr id="5" name="Rectangle 4">
            <a:extLst>
              <a:ext uri="{FF2B5EF4-FFF2-40B4-BE49-F238E27FC236}">
                <a16:creationId xmlns:a16="http://schemas.microsoft.com/office/drawing/2014/main" id="{DEAE9490-392C-A0EE-C241-B0507E24DBCB}"/>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400"/>
          </a:p>
        </p:txBody>
      </p:sp>
      <p:pic>
        <p:nvPicPr>
          <p:cNvPr id="7" name="Picture 6">
            <a:extLst>
              <a:ext uri="{FF2B5EF4-FFF2-40B4-BE49-F238E27FC236}">
                <a16:creationId xmlns:a16="http://schemas.microsoft.com/office/drawing/2014/main" id="{9CF10D82-001D-E902-8D1B-FF160954F901}"/>
              </a:ext>
            </a:extLst>
          </p:cNvPr>
          <p:cNvPicPr>
            <a:picLocks noChangeAspect="1"/>
          </p:cNvPicPr>
          <p:nvPr/>
        </p:nvPicPr>
        <p:blipFill>
          <a:blip r:embed="rId4"/>
          <a:stretch>
            <a:fillRect/>
          </a:stretch>
        </p:blipFill>
        <p:spPr>
          <a:xfrm>
            <a:off x="7691849" y="2337079"/>
            <a:ext cx="6938551" cy="53015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574379" y="996646"/>
            <a:ext cx="4963239" cy="566976"/>
          </a:xfrm>
          <a:prstGeom prst="rect">
            <a:avLst/>
          </a:prstGeom>
          <a:noFill/>
          <a:ln/>
        </p:spPr>
        <p:txBody>
          <a:bodyPr wrap="none" lIns="0" tIns="0" rIns="0" bIns="0" rtlCol="0" anchor="t"/>
          <a:lstStyle/>
          <a:p>
            <a:pPr>
              <a:lnSpc>
                <a:spcPts val="4451"/>
              </a:lnSpc>
            </a:pPr>
            <a:r>
              <a:rPr lang="en-US" sz="4000" dirty="0">
                <a:solidFill>
                  <a:srgbClr val="091C53"/>
                </a:solidFill>
                <a:ea typeface="Instrument Sans Semi Bold" pitchFamily="34" charset="-122"/>
                <a:cs typeface="Instrument Sans Semi Bold" pitchFamily="34" charset="-120"/>
              </a:rPr>
              <a:t>Ribonucleic Acid (RNA)</a:t>
            </a:r>
            <a:endParaRPr lang="en-US" sz="4000" dirty="0"/>
          </a:p>
        </p:txBody>
      </p:sp>
      <p:sp>
        <p:nvSpPr>
          <p:cNvPr id="3" name="Text 1"/>
          <p:cNvSpPr/>
          <p:nvPr/>
        </p:nvSpPr>
        <p:spPr>
          <a:xfrm>
            <a:off x="839450" y="2060495"/>
            <a:ext cx="13042821" cy="1088708"/>
          </a:xfrm>
          <a:prstGeom prst="rect">
            <a:avLst/>
          </a:prstGeom>
          <a:noFill/>
          <a:ln/>
        </p:spPr>
        <p:txBody>
          <a:bodyPr wrap="squar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RNA is primarily involved in protein creation. Unlike DNA, RNA typically has a single strand, but often forms complex three-dimensional structures through internal base pairing. The sugar molecule in RNA is ribose, and Uracil (U) replaces Thymine (T), pairing with Adenine.</a:t>
            </a:r>
            <a:endParaRPr lang="en-US" sz="2400" dirty="0"/>
          </a:p>
        </p:txBody>
      </p:sp>
      <p:sp>
        <p:nvSpPr>
          <p:cNvPr id="4" name="Shape 2"/>
          <p:cNvSpPr/>
          <p:nvPr/>
        </p:nvSpPr>
        <p:spPr>
          <a:xfrm>
            <a:off x="579863" y="3422815"/>
            <a:ext cx="4410289" cy="2047641"/>
          </a:xfrm>
          <a:prstGeom prst="roundRect">
            <a:avLst>
              <a:gd name="adj" fmla="val 8453"/>
            </a:avLst>
          </a:prstGeom>
          <a:solidFill>
            <a:srgbClr val="FFFFFF"/>
          </a:solidFill>
          <a:ln w="30480">
            <a:solidFill>
              <a:srgbClr val="B4CCE3"/>
            </a:solidFill>
            <a:prstDash val="solid"/>
          </a:ln>
        </p:spPr>
        <p:txBody>
          <a:bodyPr/>
          <a:lstStyle/>
          <a:p>
            <a:endParaRPr lang="en-IN" sz="2800"/>
          </a:p>
        </p:txBody>
      </p:sp>
      <p:sp>
        <p:nvSpPr>
          <p:cNvPr id="5" name="Shape 3"/>
          <p:cNvSpPr/>
          <p:nvPr/>
        </p:nvSpPr>
        <p:spPr>
          <a:xfrm>
            <a:off x="582972" y="3422815"/>
            <a:ext cx="121920" cy="2047641"/>
          </a:xfrm>
          <a:prstGeom prst="roundRect">
            <a:avLst>
              <a:gd name="adj" fmla="val 167442"/>
            </a:avLst>
          </a:prstGeom>
          <a:solidFill>
            <a:srgbClr val="84C1FA"/>
          </a:solidFill>
          <a:ln/>
        </p:spPr>
        <p:txBody>
          <a:bodyPr/>
          <a:lstStyle/>
          <a:p>
            <a:endParaRPr lang="en-IN" sz="2800"/>
          </a:p>
        </p:txBody>
      </p:sp>
      <p:sp>
        <p:nvSpPr>
          <p:cNvPr id="6" name="Text 4"/>
          <p:cNvSpPr/>
          <p:nvPr/>
        </p:nvSpPr>
        <p:spPr>
          <a:xfrm>
            <a:off x="1142525" y="3996934"/>
            <a:ext cx="2835235" cy="354331"/>
          </a:xfrm>
          <a:prstGeom prst="rect">
            <a:avLst/>
          </a:prstGeom>
          <a:noFill/>
          <a:ln/>
        </p:spPr>
        <p:txBody>
          <a:bodyPr wrap="none" lIns="0" tIns="0" rIns="0" bIns="0" rtlCol="0" anchor="t"/>
          <a:lstStyle/>
          <a:p>
            <a:pPr>
              <a:lnSpc>
                <a:spcPts val="2751"/>
              </a:lnSpc>
            </a:pPr>
            <a:r>
              <a:rPr lang="en-US" sz="3200" dirty="0">
                <a:solidFill>
                  <a:srgbClr val="1E3063"/>
                </a:solidFill>
                <a:ea typeface="Instrument Sans Semi Bold" pitchFamily="34" charset="-122"/>
                <a:cs typeface="Instrument Sans Semi Bold" pitchFamily="34" charset="-120"/>
              </a:rPr>
              <a:t>Single-Stranded</a:t>
            </a:r>
            <a:endParaRPr lang="en-US" sz="3200" dirty="0"/>
          </a:p>
        </p:txBody>
      </p:sp>
      <p:sp>
        <p:nvSpPr>
          <p:cNvPr id="7" name="Text 5"/>
          <p:cNvSpPr/>
          <p:nvPr/>
        </p:nvSpPr>
        <p:spPr>
          <a:xfrm>
            <a:off x="1142524" y="4487354"/>
            <a:ext cx="3590331" cy="725805"/>
          </a:xfrm>
          <a:prstGeom prst="rect">
            <a:avLst/>
          </a:prstGeom>
          <a:noFill/>
          <a:ln/>
        </p:spPr>
        <p:txBody>
          <a:bodyPr wrap="squar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Generally found as a single polynucleotide chain.</a:t>
            </a:r>
            <a:endParaRPr lang="en-US" sz="2400" dirty="0"/>
          </a:p>
        </p:txBody>
      </p:sp>
      <p:sp>
        <p:nvSpPr>
          <p:cNvPr id="8" name="Shape 6"/>
          <p:cNvSpPr/>
          <p:nvPr/>
        </p:nvSpPr>
        <p:spPr>
          <a:xfrm>
            <a:off x="5173601" y="3422815"/>
            <a:ext cx="4239724" cy="2047641"/>
          </a:xfrm>
          <a:prstGeom prst="roundRect">
            <a:avLst>
              <a:gd name="adj" fmla="val 8453"/>
            </a:avLst>
          </a:prstGeom>
          <a:solidFill>
            <a:srgbClr val="FFFFFF"/>
          </a:solidFill>
          <a:ln w="30480">
            <a:solidFill>
              <a:srgbClr val="B4CCE3"/>
            </a:solidFill>
            <a:prstDash val="solid"/>
          </a:ln>
        </p:spPr>
        <p:txBody>
          <a:bodyPr/>
          <a:lstStyle/>
          <a:p>
            <a:endParaRPr lang="en-IN" sz="2800"/>
          </a:p>
        </p:txBody>
      </p:sp>
      <p:sp>
        <p:nvSpPr>
          <p:cNvPr id="9" name="Shape 7"/>
          <p:cNvSpPr/>
          <p:nvPr/>
        </p:nvSpPr>
        <p:spPr>
          <a:xfrm>
            <a:off x="5186483" y="3422815"/>
            <a:ext cx="121913" cy="2047641"/>
          </a:xfrm>
          <a:prstGeom prst="roundRect">
            <a:avLst>
              <a:gd name="adj" fmla="val 167442"/>
            </a:avLst>
          </a:prstGeom>
          <a:solidFill>
            <a:srgbClr val="84C1FA"/>
          </a:solidFill>
          <a:ln/>
        </p:spPr>
        <p:txBody>
          <a:bodyPr/>
          <a:lstStyle/>
          <a:p>
            <a:endParaRPr lang="en-IN" sz="2800"/>
          </a:p>
        </p:txBody>
      </p:sp>
      <p:sp>
        <p:nvSpPr>
          <p:cNvPr id="10" name="Text 8"/>
          <p:cNvSpPr/>
          <p:nvPr/>
        </p:nvSpPr>
        <p:spPr>
          <a:xfrm>
            <a:off x="5565697" y="3996934"/>
            <a:ext cx="2835235" cy="354331"/>
          </a:xfrm>
          <a:prstGeom prst="rect">
            <a:avLst/>
          </a:prstGeom>
          <a:noFill/>
          <a:ln/>
        </p:spPr>
        <p:txBody>
          <a:bodyPr wrap="none" lIns="0" tIns="0" rIns="0" bIns="0" rtlCol="0" anchor="t"/>
          <a:lstStyle/>
          <a:p>
            <a:pPr>
              <a:lnSpc>
                <a:spcPts val="2751"/>
              </a:lnSpc>
            </a:pPr>
            <a:r>
              <a:rPr lang="en-US" sz="3200" dirty="0">
                <a:solidFill>
                  <a:srgbClr val="1E3063"/>
                </a:solidFill>
                <a:ea typeface="Instrument Sans Semi Bold" pitchFamily="34" charset="-122"/>
                <a:cs typeface="Instrument Sans Semi Bold" pitchFamily="34" charset="-120"/>
              </a:rPr>
              <a:t>Ribose Sugar</a:t>
            </a:r>
            <a:endParaRPr lang="en-US" sz="3200" dirty="0"/>
          </a:p>
        </p:txBody>
      </p:sp>
      <p:sp>
        <p:nvSpPr>
          <p:cNvPr id="11" name="Text 9"/>
          <p:cNvSpPr/>
          <p:nvPr/>
        </p:nvSpPr>
        <p:spPr>
          <a:xfrm>
            <a:off x="5565696" y="4487354"/>
            <a:ext cx="3590331" cy="725805"/>
          </a:xfrm>
          <a:prstGeom prst="rect">
            <a:avLst/>
          </a:prstGeom>
          <a:noFill/>
          <a:ln/>
        </p:spPr>
        <p:txBody>
          <a:bodyPr wrap="squar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Contains ribose sugar, not deoxyribose.</a:t>
            </a:r>
            <a:endParaRPr lang="en-US" sz="2400" dirty="0"/>
          </a:p>
        </p:txBody>
      </p:sp>
      <p:sp>
        <p:nvSpPr>
          <p:cNvPr id="12" name="Shape 10"/>
          <p:cNvSpPr/>
          <p:nvPr/>
        </p:nvSpPr>
        <p:spPr>
          <a:xfrm>
            <a:off x="9609653" y="3422815"/>
            <a:ext cx="4410400" cy="2047641"/>
          </a:xfrm>
          <a:prstGeom prst="roundRect">
            <a:avLst>
              <a:gd name="adj" fmla="val 8453"/>
            </a:avLst>
          </a:prstGeom>
          <a:solidFill>
            <a:srgbClr val="FFFFFF"/>
          </a:solidFill>
          <a:ln w="30480">
            <a:solidFill>
              <a:srgbClr val="B4CCE3"/>
            </a:solidFill>
            <a:prstDash val="solid"/>
          </a:ln>
        </p:spPr>
        <p:txBody>
          <a:bodyPr/>
          <a:lstStyle/>
          <a:p>
            <a:endParaRPr lang="en-IN" sz="2800" dirty="0"/>
          </a:p>
        </p:txBody>
      </p:sp>
      <p:sp>
        <p:nvSpPr>
          <p:cNvPr id="13" name="Shape 11"/>
          <p:cNvSpPr/>
          <p:nvPr/>
        </p:nvSpPr>
        <p:spPr>
          <a:xfrm>
            <a:off x="9609653" y="3422815"/>
            <a:ext cx="121920" cy="2047641"/>
          </a:xfrm>
          <a:prstGeom prst="roundRect">
            <a:avLst>
              <a:gd name="adj" fmla="val 167442"/>
            </a:avLst>
          </a:prstGeom>
          <a:solidFill>
            <a:srgbClr val="84C1FA"/>
          </a:solidFill>
          <a:ln/>
        </p:spPr>
        <p:txBody>
          <a:bodyPr/>
          <a:lstStyle/>
          <a:p>
            <a:endParaRPr lang="en-IN" sz="2800"/>
          </a:p>
        </p:txBody>
      </p:sp>
      <p:sp>
        <p:nvSpPr>
          <p:cNvPr id="14" name="Text 12"/>
          <p:cNvSpPr/>
          <p:nvPr/>
        </p:nvSpPr>
        <p:spPr>
          <a:xfrm>
            <a:off x="9781710" y="3933159"/>
            <a:ext cx="3368159" cy="354331"/>
          </a:xfrm>
          <a:prstGeom prst="rect">
            <a:avLst/>
          </a:prstGeom>
          <a:noFill/>
          <a:ln/>
        </p:spPr>
        <p:txBody>
          <a:bodyPr wrap="none" lIns="0" tIns="0" rIns="0" bIns="0" rtlCol="0" anchor="t"/>
          <a:lstStyle/>
          <a:p>
            <a:pPr>
              <a:lnSpc>
                <a:spcPts val="2751"/>
              </a:lnSpc>
            </a:pPr>
            <a:r>
              <a:rPr lang="en-US" sz="3200" dirty="0">
                <a:solidFill>
                  <a:srgbClr val="1E3063"/>
                </a:solidFill>
                <a:ea typeface="Instrument Sans Semi Bold" pitchFamily="34" charset="-122"/>
                <a:cs typeface="Instrument Sans Semi Bold" pitchFamily="34" charset="-120"/>
              </a:rPr>
              <a:t>Uracil instead of Thymine</a:t>
            </a:r>
            <a:endParaRPr lang="en-US" sz="3200" dirty="0"/>
          </a:p>
        </p:txBody>
      </p:sp>
      <p:sp>
        <p:nvSpPr>
          <p:cNvPr id="15" name="Text 13"/>
          <p:cNvSpPr/>
          <p:nvPr/>
        </p:nvSpPr>
        <p:spPr>
          <a:xfrm>
            <a:off x="9988868" y="4487357"/>
            <a:ext cx="3972459" cy="829505"/>
          </a:xfrm>
          <a:prstGeom prst="rect">
            <a:avLst/>
          </a:prstGeom>
          <a:noFill/>
          <a:ln/>
        </p:spPr>
        <p:txBody>
          <a:bodyPr wrap="none" lIns="0" tIns="0" rIns="0" bIns="0" rtlCol="0" anchor="t"/>
          <a:lstStyle/>
          <a:p>
            <a:pPr>
              <a:lnSpc>
                <a:spcPts val="2851"/>
              </a:lnSpc>
            </a:pPr>
            <a:r>
              <a:rPr lang="en-US" sz="2400" dirty="0">
                <a:solidFill>
                  <a:srgbClr val="1E3063"/>
                </a:solidFill>
                <a:ea typeface="Instrument Sans Medium" pitchFamily="34" charset="-122"/>
                <a:cs typeface="Instrument Sans Medium" pitchFamily="34" charset="-120"/>
              </a:rPr>
              <a:t>Uracil (U) pairs with Adenine (A).</a:t>
            </a:r>
            <a:endParaRPr lang="en-US" sz="2400" dirty="0"/>
          </a:p>
        </p:txBody>
      </p:sp>
      <p:sp>
        <p:nvSpPr>
          <p:cNvPr id="16" name="Rectangle 15">
            <a:extLst>
              <a:ext uri="{FF2B5EF4-FFF2-40B4-BE49-F238E27FC236}">
                <a16:creationId xmlns:a16="http://schemas.microsoft.com/office/drawing/2014/main" id="{45A1DBB3-F91B-D04C-D43A-56A98AACD654}"/>
              </a:ext>
            </a:extLst>
          </p:cNvPr>
          <p:cNvSpPr/>
          <p:nvPr/>
        </p:nvSpPr>
        <p:spPr>
          <a:xfrm>
            <a:off x="12779299" y="7638585"/>
            <a:ext cx="1828800" cy="546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800"/>
          </a:p>
        </p:txBody>
      </p:sp>
      <p:pic>
        <p:nvPicPr>
          <p:cNvPr id="17" name="Picture 16">
            <a:extLst>
              <a:ext uri="{FF2B5EF4-FFF2-40B4-BE49-F238E27FC236}">
                <a16:creationId xmlns:a16="http://schemas.microsoft.com/office/drawing/2014/main" id="{ADCF1A62-3790-E48D-07DF-2AB0CB28F7B7}"/>
              </a:ext>
            </a:extLst>
          </p:cNvPr>
          <p:cNvPicPr>
            <a:picLocks noChangeAspect="1"/>
          </p:cNvPicPr>
          <p:nvPr/>
        </p:nvPicPr>
        <p:blipFill>
          <a:blip r:embed="rId3"/>
          <a:stretch>
            <a:fillRect/>
          </a:stretch>
        </p:blipFill>
        <p:spPr>
          <a:xfrm>
            <a:off x="4857894" y="5672424"/>
            <a:ext cx="4644451" cy="25125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ifferences Between DNA and RNA - Comparison With Diagrams">
            <a:extLst>
              <a:ext uri="{FF2B5EF4-FFF2-40B4-BE49-F238E27FC236}">
                <a16:creationId xmlns:a16="http://schemas.microsoft.com/office/drawing/2014/main" id="{163F12DE-9CF3-D397-366F-C12F3CB32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04800"/>
            <a:ext cx="11430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0145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971</TotalTime>
  <Words>3076</Words>
  <Application>Microsoft Office PowerPoint</Application>
  <PresentationFormat>Custom</PresentationFormat>
  <Paragraphs>289</Paragraphs>
  <Slides>34</Slides>
  <Notes>31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Instrument Sans Semi Bold</vt:lpstr>
      <vt:lpstr>Instrument Sans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vaishnavishedge97@gmail.com</cp:lastModifiedBy>
  <cp:revision>46</cp:revision>
  <dcterms:created xsi:type="dcterms:W3CDTF">2025-08-07T10:34:29Z</dcterms:created>
  <dcterms:modified xsi:type="dcterms:W3CDTF">2025-09-12T08:08:32Z</dcterms:modified>
</cp:coreProperties>
</file>